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57"/>
  </p:handoutMasterIdLst>
  <p:sldIdLst>
    <p:sldId id="256" r:id="rId2"/>
    <p:sldId id="257" r:id="rId3"/>
    <p:sldId id="287" r:id="rId4"/>
    <p:sldId id="298" r:id="rId5"/>
    <p:sldId id="299" r:id="rId6"/>
    <p:sldId id="263" r:id="rId7"/>
    <p:sldId id="286" r:id="rId8"/>
    <p:sldId id="305" r:id="rId9"/>
    <p:sldId id="278" r:id="rId10"/>
    <p:sldId id="300" r:id="rId11"/>
    <p:sldId id="297" r:id="rId12"/>
    <p:sldId id="288" r:id="rId13"/>
    <p:sldId id="289" r:id="rId14"/>
    <p:sldId id="284" r:id="rId15"/>
    <p:sldId id="280" r:id="rId16"/>
    <p:sldId id="281" r:id="rId17"/>
    <p:sldId id="268" r:id="rId18"/>
    <p:sldId id="267" r:id="rId19"/>
    <p:sldId id="293" r:id="rId20"/>
    <p:sldId id="294" r:id="rId21"/>
    <p:sldId id="269" r:id="rId22"/>
    <p:sldId id="306" r:id="rId23"/>
    <p:sldId id="317" r:id="rId24"/>
    <p:sldId id="285" r:id="rId25"/>
    <p:sldId id="291" r:id="rId26"/>
    <p:sldId id="304" r:id="rId27"/>
    <p:sldId id="261" r:id="rId28"/>
    <p:sldId id="277" r:id="rId29"/>
    <p:sldId id="260" r:id="rId30"/>
    <p:sldId id="258" r:id="rId31"/>
    <p:sldId id="259" r:id="rId32"/>
    <p:sldId id="271" r:id="rId33"/>
    <p:sldId id="272" r:id="rId34"/>
    <p:sldId id="273" r:id="rId35"/>
    <p:sldId id="275" r:id="rId36"/>
    <p:sldId id="303" r:id="rId37"/>
    <p:sldId id="302" r:id="rId38"/>
    <p:sldId id="314" r:id="rId39"/>
    <p:sldId id="315" r:id="rId40"/>
    <p:sldId id="307" r:id="rId41"/>
    <p:sldId id="295" r:id="rId42"/>
    <p:sldId id="312" r:id="rId43"/>
    <p:sldId id="279" r:id="rId44"/>
    <p:sldId id="313" r:id="rId45"/>
    <p:sldId id="309" r:id="rId46"/>
    <p:sldId id="311" r:id="rId47"/>
    <p:sldId id="296" r:id="rId48"/>
    <p:sldId id="310" r:id="rId49"/>
    <p:sldId id="262" r:id="rId50"/>
    <p:sldId id="274" r:id="rId51"/>
    <p:sldId id="265" r:id="rId52"/>
    <p:sldId id="301" r:id="rId53"/>
    <p:sldId id="316" r:id="rId54"/>
    <p:sldId id="270" r:id="rId55"/>
    <p:sldId id="276" r:id="rId56"/>
  </p:sldIdLst>
  <p:sldSz cx="12192000" cy="6858000"/>
  <p:notesSz cx="92710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v Emmons" initials="IE"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0" autoAdjust="0"/>
    <p:restoredTop sz="94660" autoAdjust="0"/>
  </p:normalViewPr>
  <p:slideViewPr>
    <p:cSldViewPr snapToGrid="0">
      <p:cViewPr varScale="1">
        <p:scale>
          <a:sx n="70" d="100"/>
          <a:sy n="70" d="100"/>
        </p:scale>
        <p:origin x="536" y="68"/>
      </p:cViewPr>
      <p:guideLst>
        <p:guide orient="horz" pos="2160"/>
        <p:guide pos="3840"/>
      </p:guideLst>
    </p:cSldViewPr>
  </p:slideViewPr>
  <p:outlineViewPr>
    <p:cViewPr>
      <p:scale>
        <a:sx n="33" d="100"/>
        <a:sy n="33" d="100"/>
      </p:scale>
      <p:origin x="48" y="2092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4018503" cy="35195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50360" y="2"/>
            <a:ext cx="4018501" cy="351957"/>
          </a:xfrm>
          <a:prstGeom prst="rect">
            <a:avLst/>
          </a:prstGeom>
        </p:spPr>
        <p:txBody>
          <a:bodyPr vert="horz" lIns="91440" tIns="45720" rIns="91440" bIns="45720" rtlCol="0"/>
          <a:lstStyle>
            <a:lvl1pPr algn="r">
              <a:defRPr sz="1200"/>
            </a:lvl1pPr>
          </a:lstStyle>
          <a:p>
            <a:fld id="{F95F9996-11CF-4A5E-8CAD-D9B4851A3F4D}" type="datetimeFigureOut">
              <a:rPr lang="en-US" smtClean="0"/>
              <a:t>1/23/2015</a:t>
            </a:fld>
            <a:endParaRPr lang="en-US"/>
          </a:p>
        </p:txBody>
      </p:sp>
      <p:sp>
        <p:nvSpPr>
          <p:cNvPr id="4" name="Footer Placeholder 3"/>
          <p:cNvSpPr>
            <a:spLocks noGrp="1"/>
          </p:cNvSpPr>
          <p:nvPr>
            <p:ph type="ftr" sz="quarter" idx="2"/>
          </p:nvPr>
        </p:nvSpPr>
        <p:spPr>
          <a:xfrm>
            <a:off x="3" y="6658446"/>
            <a:ext cx="4018503" cy="35195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50360" y="6658446"/>
            <a:ext cx="4018501" cy="351957"/>
          </a:xfrm>
          <a:prstGeom prst="rect">
            <a:avLst/>
          </a:prstGeom>
        </p:spPr>
        <p:txBody>
          <a:bodyPr vert="horz" lIns="91440" tIns="45720" rIns="91440" bIns="45720" rtlCol="0" anchor="b"/>
          <a:lstStyle>
            <a:lvl1pPr algn="r">
              <a:defRPr sz="1200"/>
            </a:lvl1pPr>
          </a:lstStyle>
          <a:p>
            <a:fld id="{79FE4AF9-FF5D-40EE-897D-C6D82D733293}" type="slidenum">
              <a:rPr lang="en-US" smtClean="0"/>
              <a:t>‹#›</a:t>
            </a:fld>
            <a:endParaRPr lang="en-US"/>
          </a:p>
        </p:txBody>
      </p:sp>
    </p:spTree>
    <p:extLst>
      <p:ext uri="{BB962C8B-B14F-4D97-AF65-F5344CB8AC3E}">
        <p14:creationId xmlns:p14="http://schemas.microsoft.com/office/powerpoint/2010/main" val="383321679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1/23/2015</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1/23/2015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1/23/2015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1/23/2015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1/23/2015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1/23/2015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1/23/2015</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4.xml"/><Relationship Id="rId5" Type="http://schemas.openxmlformats.org/officeDocument/2006/relationships/image" Target="../media/image17.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w1hkj.com/Fldigi.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1.jp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22.jpg"/><Relationship Id="rId4" Type="http://schemas.openxmlformats.org/officeDocument/2006/relationships/hyperlink" Target="http://home.teleport.com/~nb6z/pactor.htm"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23.gif"/><Relationship Id="rId4" Type="http://schemas.openxmlformats.org/officeDocument/2006/relationships/hyperlink" Target="http://home.teleport.com/~nb6z/pactor2.ht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0.png"/><Relationship Id="rId5" Type="http://schemas.openxmlformats.org/officeDocument/2006/relationships/image" Target="../media/image24.gif"/><Relationship Id="rId4" Type="http://schemas.openxmlformats.org/officeDocument/2006/relationships/hyperlink" Target="http://www.yachtwire.com/what_is_pactor_iii.htm"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0.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7.png"/><Relationship Id="rId5" Type="http://schemas.openxmlformats.org/officeDocument/2006/relationships/image" Target="../media/image20.png"/><Relationship Id="rId4" Type="http://schemas.openxmlformats.org/officeDocument/2006/relationships/hyperlink" Target="http://home.teleport.com/~nb6z/amtor.htm"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28.gi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0.jpg"/><Relationship Id="rId5" Type="http://schemas.openxmlformats.org/officeDocument/2006/relationships/image" Target="../media/image20.png"/><Relationship Id="rId4" Type="http://schemas.openxmlformats.org/officeDocument/2006/relationships/hyperlink" Target="http://home.teleport.com/~nb6z/psk31.htm"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1.jpg"/><Relationship Id="rId5" Type="http://schemas.openxmlformats.org/officeDocument/2006/relationships/image" Target="../media/image20.png"/><Relationship Id="rId4" Type="http://schemas.openxmlformats.org/officeDocument/2006/relationships/hyperlink" Target="http://www.qsl.net/zl1bpu/MT63/MT63.html"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2.jpg"/><Relationship Id="rId5" Type="http://schemas.openxmlformats.org/officeDocument/2006/relationships/image" Target="../media/image20.png"/><Relationship Id="rId4" Type="http://schemas.openxmlformats.org/officeDocument/2006/relationships/hyperlink" Target="http://home.teleport.com/~nb6z/rtty.ht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3.jpg"/><Relationship Id="rId5" Type="http://schemas.openxmlformats.org/officeDocument/2006/relationships/image" Target="../media/image20.png"/><Relationship Id="rId4" Type="http://schemas.openxmlformats.org/officeDocument/2006/relationships/hyperlink" Target="http://home.teleport.com/~nb6z/hell.htm"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4.jpg"/><Relationship Id="rId5" Type="http://schemas.openxmlformats.org/officeDocument/2006/relationships/image" Target="../media/image20.png"/><Relationship Id="rId4" Type="http://schemas.openxmlformats.org/officeDocument/2006/relationships/hyperlink" Target="http://www.qsl.net/zl1bpu/MFSK/INDEX.html"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6.gif"/><Relationship Id="rId5" Type="http://schemas.openxmlformats.org/officeDocument/2006/relationships/image" Target="../media/image35.jp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6.gif"/><Relationship Id="rId5" Type="http://schemas.openxmlformats.org/officeDocument/2006/relationships/image" Target="../media/image37.jpg"/><Relationship Id="rId4" Type="http://schemas.openxmlformats.org/officeDocument/2006/relationships/hyperlink" Target="http://www.qsl.net/zl1bpu/MT63/MT63.html"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8.jpg"/><Relationship Id="rId5" Type="http://schemas.openxmlformats.org/officeDocument/2006/relationships/image" Target="../media/image20.png"/><Relationship Id="rId4" Type="http://schemas.openxmlformats.org/officeDocument/2006/relationships/hyperlink" Target="http://www.lsear.freeserve.co.uk/page3.html"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39.jp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20.png"/><Relationship Id="rId4" Type="http://schemas.openxmlformats.org/officeDocument/2006/relationships/image" Target="../media/image4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audio" Target="../media/media6.wav"/><Relationship Id="rId13" Type="http://schemas.openxmlformats.org/officeDocument/2006/relationships/image" Target="../media/image49.JPG"/><Relationship Id="rId3" Type="http://schemas.microsoft.com/office/2007/relationships/media" Target="../media/media21.wav"/><Relationship Id="rId7" Type="http://schemas.microsoft.com/office/2007/relationships/media" Target="../media/media6.wav"/><Relationship Id="rId12" Type="http://schemas.openxmlformats.org/officeDocument/2006/relationships/image" Target="../media/image48.JP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audio" Target="../media/media22.wav"/><Relationship Id="rId11" Type="http://schemas.openxmlformats.org/officeDocument/2006/relationships/slideLayout" Target="../slideLayouts/slideLayout2.xml"/><Relationship Id="rId5" Type="http://schemas.microsoft.com/office/2007/relationships/media" Target="../media/media22.wav"/><Relationship Id="rId10" Type="http://schemas.openxmlformats.org/officeDocument/2006/relationships/audio" Target="../media/media23.wav"/><Relationship Id="rId4" Type="http://schemas.openxmlformats.org/officeDocument/2006/relationships/audio" Target="../media/media21.wav"/><Relationship Id="rId9" Type="http://schemas.microsoft.com/office/2007/relationships/media" Target="../media/media23.wav"/><Relationship Id="rId1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50.gif"/><Relationship Id="rId1" Type="http://schemas.openxmlformats.org/officeDocument/2006/relationships/slideLayout" Target="../slideLayouts/slideLayout6.xml"/><Relationship Id="rId5" Type="http://schemas.openxmlformats.org/officeDocument/2006/relationships/image" Target="../media/image52.gif"/><Relationship Id="rId4" Type="http://schemas.openxmlformats.org/officeDocument/2006/relationships/image" Target="../media/image51.jp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53.jpg"/><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54.jp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t/>
            </a:r>
            <a:br>
              <a:rPr lang="en-US" b="1" dirty="0" smtClean="0"/>
            </a:br>
            <a:r>
              <a:rPr lang="en-US" b="1" dirty="0" smtClean="0">
                <a:solidFill>
                  <a:schemeClr val="bg1"/>
                </a:solidFill>
              </a:rPr>
              <a:t>DIGITAL COMMUNICATIONS</a:t>
            </a:r>
            <a:br>
              <a:rPr lang="en-US" b="1" dirty="0" smtClean="0">
                <a:solidFill>
                  <a:schemeClr val="bg1"/>
                </a:solidFill>
              </a:rPr>
            </a:br>
            <a:r>
              <a:rPr lang="en-US" b="1" dirty="0">
                <a:solidFill>
                  <a:schemeClr val="bg1"/>
                </a:solidFill>
              </a:rPr>
              <a:t/>
            </a:r>
            <a:br>
              <a:rPr lang="en-US" b="1" dirty="0">
                <a:solidFill>
                  <a:schemeClr val="bg1"/>
                </a:solidFill>
              </a:rPr>
            </a:br>
            <a:r>
              <a:rPr lang="en-US" b="1" dirty="0" smtClean="0">
                <a:solidFill>
                  <a:schemeClr val="bg1"/>
                </a:solidFill>
              </a:rPr>
              <a:t>MAJ IRV EMMONS, S-6</a:t>
            </a:r>
            <a:endParaRPr lang="en-US" b="1" dirty="0">
              <a:solidFill>
                <a:schemeClr val="bg1"/>
              </a:solidFill>
            </a:endParaRPr>
          </a:p>
        </p:txBody>
      </p:sp>
      <p:sp>
        <p:nvSpPr>
          <p:cNvPr id="3" name="Subtitle 2"/>
          <p:cNvSpPr>
            <a:spLocks noGrp="1"/>
          </p:cNvSpPr>
          <p:nvPr>
            <p:ph type="subTitle" idx="1"/>
          </p:nvPr>
        </p:nvSpPr>
        <p:spPr>
          <a:xfrm>
            <a:off x="1876424" y="4361688"/>
            <a:ext cx="8791575" cy="896112"/>
          </a:xfrm>
        </p:spPr>
        <p:txBody>
          <a:bodyPr/>
          <a:lstStyle/>
          <a:p>
            <a:r>
              <a:rPr lang="en-US" dirty="0"/>
              <a:t>OREGON STATE DEFENSE FORCE</a:t>
            </a:r>
            <a:br>
              <a:rPr lang="en-US" dirty="0"/>
            </a:br>
            <a:r>
              <a:rPr lang="en-US" dirty="0"/>
              <a:t>249</a:t>
            </a:r>
            <a:r>
              <a:rPr lang="en-US" baseline="30000" dirty="0"/>
              <a:t>TH</a:t>
            </a:r>
            <a:r>
              <a:rPr lang="en-US" dirty="0"/>
              <a:t> REGIMENT, CAMP RILEA</a:t>
            </a:r>
          </a:p>
        </p:txBody>
      </p:sp>
      <p:sp>
        <p:nvSpPr>
          <p:cNvPr id="4" name="Rectangle 3"/>
          <p:cNvSpPr/>
          <p:nvPr/>
        </p:nvSpPr>
        <p:spPr>
          <a:xfrm>
            <a:off x="11542776" y="5948543"/>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4133088" y="5879592"/>
            <a:ext cx="5175504" cy="369332"/>
          </a:xfrm>
          <a:prstGeom prst="rect">
            <a:avLst/>
          </a:prstGeom>
          <a:noFill/>
        </p:spPr>
        <p:txBody>
          <a:bodyPr wrap="square" rtlCol="0">
            <a:spAutoFit/>
          </a:bodyPr>
          <a:lstStyle/>
          <a:p>
            <a:r>
              <a:rPr lang="en-US" b="1">
                <a:solidFill>
                  <a:schemeClr val="bg1"/>
                </a:solidFill>
              </a:rPr>
              <a:t>http://emmonsfamily.us/Amateur_Radio.htm</a:t>
            </a:r>
            <a:endParaRPr lang="en-US" b="1" dirty="0">
              <a:solidFill>
                <a:schemeClr val="bg1"/>
              </a:solidFill>
            </a:endParaRPr>
          </a:p>
        </p:txBody>
      </p:sp>
    </p:spTree>
    <p:extLst>
      <p:ext uri="{BB962C8B-B14F-4D97-AF65-F5344CB8AC3E}">
        <p14:creationId xmlns:p14="http://schemas.microsoft.com/office/powerpoint/2010/main" val="13859044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61642"/>
          </a:xfrm>
        </p:spPr>
        <p:txBody>
          <a:bodyPr/>
          <a:lstStyle/>
          <a:p>
            <a:r>
              <a:rPr lang="en-US" b="1" dirty="0" smtClean="0">
                <a:solidFill>
                  <a:schemeClr val="bg1"/>
                </a:solidFill>
              </a:rPr>
              <a:t>SENDING/RECEIVING MESSAGES</a:t>
            </a:r>
            <a:endParaRPr lang="en-US" b="1" dirty="0">
              <a:solidFill>
                <a:schemeClr val="bg1"/>
              </a:solidFill>
            </a:endParaRPr>
          </a:p>
        </p:txBody>
      </p:sp>
      <p:sp>
        <p:nvSpPr>
          <p:cNvPr id="3" name="Content Placeholder 2"/>
          <p:cNvSpPr>
            <a:spLocks noGrp="1"/>
          </p:cNvSpPr>
          <p:nvPr>
            <p:ph idx="1"/>
          </p:nvPr>
        </p:nvSpPr>
        <p:spPr>
          <a:xfrm>
            <a:off x="1141412" y="1819656"/>
            <a:ext cx="9905999" cy="3971545"/>
          </a:xfrm>
        </p:spPr>
        <p:txBody>
          <a:bodyPr>
            <a:normAutofit lnSpcReduction="10000"/>
          </a:bodyPr>
          <a:lstStyle/>
          <a:p>
            <a:pPr marL="0" indent="0">
              <a:buNone/>
            </a:pPr>
            <a:r>
              <a:rPr lang="en-US" sz="2000" b="1" dirty="0" smtClean="0">
                <a:solidFill>
                  <a:schemeClr val="bg1"/>
                </a:solidFill>
                <a:latin typeface="Arial" panose="020B0604020202020204" pitchFamily="34" charset="0"/>
                <a:cs typeface="Arial" panose="020B0604020202020204" pitchFamily="34" charset="0"/>
              </a:rPr>
              <a:t>IF YOU CAN SEND AN E-MAIL, YOU CAN SEND A MESSAGE OVER RADIO</a:t>
            </a:r>
          </a:p>
          <a:p>
            <a:pPr marL="0" indent="0">
              <a:buNone/>
            </a:pPr>
            <a:endParaRPr lang="en-US" sz="2000" b="1" dirty="0" smtClean="0">
              <a:solidFill>
                <a:schemeClr val="bg1"/>
              </a:solidFill>
              <a:latin typeface="Arial" panose="020B0604020202020204" pitchFamily="34" charset="0"/>
              <a:cs typeface="Arial" panose="020B0604020202020204" pitchFamily="34" charset="0"/>
            </a:endParaRPr>
          </a:p>
          <a:p>
            <a:r>
              <a:rPr lang="en-US" sz="2000" b="1" dirty="0" smtClean="0">
                <a:solidFill>
                  <a:schemeClr val="bg1"/>
                </a:solidFill>
                <a:latin typeface="Arial" panose="020B0604020202020204" pitchFamily="34" charset="0"/>
                <a:cs typeface="Arial" panose="020B0604020202020204" pitchFamily="34" charset="0"/>
              </a:rPr>
              <a:t>VHF/UHF</a:t>
            </a:r>
          </a:p>
          <a:p>
            <a:pPr lvl="1"/>
            <a:r>
              <a:rPr lang="en-US" b="1" dirty="0" smtClean="0">
                <a:solidFill>
                  <a:schemeClr val="bg1"/>
                </a:solidFill>
                <a:latin typeface="Arial" panose="020B0604020202020204" pitchFamily="34" charset="0"/>
                <a:cs typeface="Arial" panose="020B0604020202020204" pitchFamily="34" charset="0"/>
              </a:rPr>
              <a:t>PACKET</a:t>
            </a:r>
          </a:p>
          <a:p>
            <a:r>
              <a:rPr lang="en-US" sz="2000" b="1" dirty="0" smtClean="0">
                <a:solidFill>
                  <a:schemeClr val="bg1"/>
                </a:solidFill>
                <a:latin typeface="Arial" panose="020B0604020202020204" pitchFamily="34" charset="0"/>
                <a:cs typeface="Arial" panose="020B0604020202020204" pitchFamily="34" charset="0"/>
              </a:rPr>
              <a:t>HF</a:t>
            </a:r>
          </a:p>
          <a:p>
            <a:pPr lvl="1"/>
            <a:r>
              <a:rPr lang="en-US" b="1" dirty="0" smtClean="0">
                <a:solidFill>
                  <a:schemeClr val="bg1"/>
                </a:solidFill>
                <a:latin typeface="Arial" panose="020B0604020202020204" pitchFamily="34" charset="0"/>
                <a:cs typeface="Arial" panose="020B0604020202020204" pitchFamily="34" charset="0"/>
              </a:rPr>
              <a:t>PACTOR</a:t>
            </a:r>
          </a:p>
          <a:p>
            <a:pPr lvl="1"/>
            <a:r>
              <a:rPr lang="en-US" b="1" dirty="0" smtClean="0">
                <a:solidFill>
                  <a:schemeClr val="bg1"/>
                </a:solidFill>
                <a:latin typeface="Arial" panose="020B0604020202020204" pitchFamily="34" charset="0"/>
                <a:cs typeface="Arial" panose="020B0604020202020204" pitchFamily="34" charset="0"/>
              </a:rPr>
              <a:t>PACTOR II</a:t>
            </a:r>
          </a:p>
          <a:p>
            <a:pPr lvl="1"/>
            <a:r>
              <a:rPr lang="en-US" b="1" dirty="0" smtClean="0">
                <a:solidFill>
                  <a:schemeClr val="bg1"/>
                </a:solidFill>
                <a:latin typeface="Arial" panose="020B0604020202020204" pitchFamily="34" charset="0"/>
                <a:cs typeface="Arial" panose="020B0604020202020204" pitchFamily="34" charset="0"/>
              </a:rPr>
              <a:t>PACTOR III</a:t>
            </a:r>
          </a:p>
          <a:p>
            <a:pPr lvl="1"/>
            <a:r>
              <a:rPr lang="en-US" b="1" dirty="0" smtClean="0">
                <a:solidFill>
                  <a:schemeClr val="bg1"/>
                </a:solidFill>
                <a:latin typeface="Arial" panose="020B0604020202020204" pitchFamily="34" charset="0"/>
                <a:cs typeface="Arial" panose="020B0604020202020204" pitchFamily="34" charset="0"/>
              </a:rPr>
              <a:t>WINMOR</a:t>
            </a:r>
            <a:endParaRPr lang="en-US"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06433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1413" y="618518"/>
            <a:ext cx="9905998" cy="762226"/>
          </a:xfrm>
        </p:spPr>
        <p:txBody>
          <a:bodyPr/>
          <a:lstStyle/>
          <a:p>
            <a:r>
              <a:rPr lang="en-US" b="1" dirty="0" smtClean="0">
                <a:solidFill>
                  <a:schemeClr val="bg1"/>
                </a:solidFill>
              </a:rPr>
              <a:t>Waterfall recognition</a:t>
            </a:r>
            <a:endParaRPr lang="en-US" b="1" dirty="0">
              <a:solidFill>
                <a:schemeClr val="bg1"/>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9712" y="2747423"/>
            <a:ext cx="6629400" cy="1466850"/>
          </a:xfrm>
        </p:spPr>
      </p:pic>
      <p:sp>
        <p:nvSpPr>
          <p:cNvPr id="6" name="TextBox 5"/>
          <p:cNvSpPr txBox="1"/>
          <p:nvPr/>
        </p:nvSpPr>
        <p:spPr>
          <a:xfrm>
            <a:off x="1353312" y="5376672"/>
            <a:ext cx="9317736" cy="400110"/>
          </a:xfrm>
          <a:prstGeom prst="rect">
            <a:avLst/>
          </a:prstGeom>
          <a:noFill/>
        </p:spPr>
        <p:txBody>
          <a:bodyPr wrap="square" rtlCol="0">
            <a:spAutoFit/>
          </a:bodyPr>
          <a:lstStyle/>
          <a:p>
            <a:pPr algn="ctr"/>
            <a:r>
              <a:rPr lang="en-US" sz="2000" b="1" dirty="0" smtClean="0">
                <a:solidFill>
                  <a:schemeClr val="bg1"/>
                </a:solidFill>
              </a:rPr>
              <a:t>Audio spectrum, left to right: simultaneous </a:t>
            </a:r>
            <a:r>
              <a:rPr lang="en-US" sz="2000" b="1" dirty="0" err="1" smtClean="0">
                <a:solidFill>
                  <a:schemeClr val="bg1"/>
                </a:solidFill>
              </a:rPr>
              <a:t>Hellschreiber</a:t>
            </a:r>
            <a:r>
              <a:rPr lang="en-US" sz="2000" b="1" dirty="0" smtClean="0">
                <a:solidFill>
                  <a:schemeClr val="bg1"/>
                </a:solidFill>
              </a:rPr>
              <a:t>, MFSK and RTTY signals</a:t>
            </a:r>
            <a:endParaRPr lang="en-US" sz="2000" b="1" dirty="0">
              <a:solidFill>
                <a:schemeClr val="bg1"/>
              </a:solidFill>
            </a:endParaRPr>
          </a:p>
        </p:txBody>
      </p:sp>
      <p:sp>
        <p:nvSpPr>
          <p:cNvPr id="7" name="Rectangle 6"/>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37115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98218"/>
          </a:xfrm>
        </p:spPr>
        <p:txBody>
          <a:bodyPr/>
          <a:lstStyle/>
          <a:p>
            <a:r>
              <a:rPr lang="en-US" b="1" dirty="0" smtClean="0">
                <a:solidFill>
                  <a:schemeClr val="bg1"/>
                </a:solidFill>
              </a:rPr>
              <a:t>Software - airmail</a:t>
            </a:r>
            <a:endParaRPr lang="en-US" b="1" dirty="0">
              <a:solidFill>
                <a:schemeClr val="bg1"/>
              </a:solidFill>
            </a:endParaRPr>
          </a:p>
        </p:txBody>
      </p:sp>
      <p:sp>
        <p:nvSpPr>
          <p:cNvPr id="3" name="Content Placeholder 2"/>
          <p:cNvSpPr>
            <a:spLocks noGrp="1"/>
          </p:cNvSpPr>
          <p:nvPr>
            <p:ph sz="half" idx="1"/>
          </p:nvPr>
        </p:nvSpPr>
        <p:spPr>
          <a:xfrm>
            <a:off x="1141410" y="1243584"/>
            <a:ext cx="4878389" cy="4873752"/>
          </a:xfrm>
        </p:spPr>
        <p:txBody>
          <a:bodyPr>
            <a:noAutofit/>
          </a:bodyPr>
          <a:lstStyle/>
          <a:p>
            <a:r>
              <a:rPr lang="en-US" sz="1400" b="1" dirty="0" smtClean="0">
                <a:solidFill>
                  <a:schemeClr val="bg1"/>
                </a:solidFill>
                <a:effectLst/>
                <a:latin typeface="Arial" panose="020B0604020202020204" pitchFamily="34" charset="0"/>
                <a:cs typeface="Arial" panose="020B0604020202020204" pitchFamily="34" charset="0"/>
              </a:rPr>
              <a:t>Original program for sending/receiving WL2K messages</a:t>
            </a:r>
          </a:p>
          <a:p>
            <a:r>
              <a:rPr lang="en-US" sz="1400" b="1" dirty="0" smtClean="0">
                <a:solidFill>
                  <a:schemeClr val="bg1"/>
                </a:solidFill>
                <a:effectLst/>
                <a:latin typeface="Arial" panose="020B0604020202020204" pitchFamily="34" charset="0"/>
                <a:cs typeface="Arial" panose="020B0604020202020204" pitchFamily="34" charset="0"/>
              </a:rPr>
              <a:t>Airmail supports </a:t>
            </a:r>
            <a:r>
              <a:rPr lang="en-US" sz="1400" b="1" dirty="0">
                <a:solidFill>
                  <a:schemeClr val="bg1"/>
                </a:solidFill>
                <a:effectLst/>
                <a:latin typeface="Arial" panose="020B0604020202020204" pitchFamily="34" charset="0"/>
                <a:cs typeface="Arial" panose="020B0604020202020204" pitchFamily="34" charset="0"/>
              </a:rPr>
              <a:t>HF </a:t>
            </a:r>
            <a:r>
              <a:rPr lang="en-US" sz="1400" b="1" dirty="0" err="1">
                <a:solidFill>
                  <a:schemeClr val="bg1"/>
                </a:solidFill>
                <a:effectLst/>
                <a:latin typeface="Arial" panose="020B0604020202020204" pitchFamily="34" charset="0"/>
                <a:cs typeface="Arial" panose="020B0604020202020204" pitchFamily="34" charset="0"/>
              </a:rPr>
              <a:t>Pactor</a:t>
            </a:r>
            <a:r>
              <a:rPr lang="en-US" sz="1400" b="1" dirty="0">
                <a:solidFill>
                  <a:schemeClr val="bg1"/>
                </a:solidFill>
                <a:effectLst/>
                <a:latin typeface="Arial" panose="020B0604020202020204" pitchFamily="34" charset="0"/>
                <a:cs typeface="Arial" panose="020B0604020202020204" pitchFamily="34" charset="0"/>
              </a:rPr>
              <a:t>, VHF/UHF Packet, and </a:t>
            </a:r>
            <a:r>
              <a:rPr lang="en-US" sz="1400" b="1" dirty="0" smtClean="0">
                <a:solidFill>
                  <a:schemeClr val="bg1"/>
                </a:solidFill>
                <a:effectLst/>
                <a:latin typeface="Arial" panose="020B0604020202020204" pitchFamily="34" charset="0"/>
                <a:cs typeface="Arial" panose="020B0604020202020204" pitchFamily="34" charset="0"/>
              </a:rPr>
              <a:t>Telnet </a:t>
            </a:r>
          </a:p>
          <a:p>
            <a:r>
              <a:rPr lang="en-US" sz="1400" b="1" dirty="0">
                <a:solidFill>
                  <a:schemeClr val="bg1"/>
                </a:solidFill>
                <a:effectLst/>
                <a:latin typeface="Arial" panose="020B0604020202020204" pitchFamily="34" charset="0"/>
                <a:cs typeface="Arial" panose="020B0604020202020204" pitchFamily="34" charset="0"/>
              </a:rPr>
              <a:t>S</a:t>
            </a:r>
            <a:r>
              <a:rPr lang="en-US" sz="1400" b="1" dirty="0" smtClean="0">
                <a:solidFill>
                  <a:schemeClr val="bg1"/>
                </a:solidFill>
                <a:effectLst/>
                <a:latin typeface="Arial" panose="020B0604020202020204" pitchFamily="34" charset="0"/>
                <a:cs typeface="Arial" panose="020B0604020202020204" pitchFamily="34" charset="0"/>
              </a:rPr>
              <a:t>upports peer-to-peer and connections to RMS Gateways</a:t>
            </a:r>
          </a:p>
          <a:p>
            <a:r>
              <a:rPr lang="en-US" sz="1400" b="1" dirty="0" smtClean="0">
                <a:solidFill>
                  <a:schemeClr val="bg1"/>
                </a:solidFill>
                <a:effectLst/>
                <a:latin typeface="Arial" panose="020B0604020202020204" pitchFamily="34" charset="0"/>
                <a:cs typeface="Arial" panose="020B0604020202020204" pitchFamily="34" charset="0"/>
              </a:rPr>
              <a:t>Limited TNC types supported</a:t>
            </a:r>
          </a:p>
          <a:p>
            <a:r>
              <a:rPr lang="en-US" sz="1400" b="1" dirty="0" smtClean="0">
                <a:solidFill>
                  <a:schemeClr val="bg1"/>
                </a:solidFill>
                <a:effectLst/>
                <a:latin typeface="Arial" panose="020B0604020202020204" pitchFamily="34" charset="0"/>
                <a:cs typeface="Arial" panose="020B0604020202020204" pitchFamily="34" charset="0"/>
              </a:rPr>
              <a:t>Familiar format for e-mail generation</a:t>
            </a:r>
          </a:p>
          <a:p>
            <a:r>
              <a:rPr lang="en-US" sz="1400" b="1" dirty="0" smtClean="0">
                <a:solidFill>
                  <a:schemeClr val="bg1"/>
                </a:solidFill>
                <a:effectLst/>
                <a:latin typeface="Arial" panose="020B0604020202020204" pitchFamily="34" charset="0"/>
                <a:cs typeface="Arial" panose="020B0604020202020204" pitchFamily="34" charset="0"/>
              </a:rPr>
              <a:t>When </a:t>
            </a:r>
            <a:r>
              <a:rPr lang="en-US" sz="1400" b="1" dirty="0">
                <a:solidFill>
                  <a:schemeClr val="bg1"/>
                </a:solidFill>
                <a:effectLst/>
                <a:latin typeface="Arial" panose="020B0604020202020204" pitchFamily="34" charset="0"/>
                <a:cs typeface="Arial" panose="020B0604020202020204" pitchFamily="34" charset="0"/>
              </a:rPr>
              <a:t>used with WL2K gateways, Airmail also contains position reporting capabilities, support for downloadable weather, information and help bulletins, and a propagation prediction </a:t>
            </a:r>
            <a:r>
              <a:rPr lang="en-US" sz="1400" b="1" dirty="0" smtClean="0">
                <a:solidFill>
                  <a:schemeClr val="bg1"/>
                </a:solidFill>
                <a:effectLst/>
                <a:latin typeface="Arial" panose="020B0604020202020204" pitchFamily="34" charset="0"/>
                <a:cs typeface="Arial" panose="020B0604020202020204" pitchFamily="34" charset="0"/>
              </a:rPr>
              <a:t>program</a:t>
            </a:r>
          </a:p>
          <a:p>
            <a:r>
              <a:rPr lang="en-US" sz="1400" b="1" dirty="0">
                <a:solidFill>
                  <a:schemeClr val="bg1"/>
                </a:solidFill>
                <a:effectLst/>
                <a:latin typeface="Arial" panose="020B0604020202020204" pitchFamily="34" charset="0"/>
                <a:cs typeface="Arial" panose="020B0604020202020204" pitchFamily="34" charset="0"/>
              </a:rPr>
              <a:t>Still in widespread use, especially by the maritime </a:t>
            </a:r>
            <a:r>
              <a:rPr lang="en-US" sz="1400" b="1" dirty="0" smtClean="0">
                <a:solidFill>
                  <a:schemeClr val="bg1"/>
                </a:solidFill>
                <a:effectLst/>
                <a:latin typeface="Arial" panose="020B0604020202020204" pitchFamily="34" charset="0"/>
                <a:cs typeface="Arial" panose="020B0604020202020204" pitchFamily="34" charset="0"/>
              </a:rPr>
              <a:t>community but setup is less straightforward than newer clients</a:t>
            </a:r>
            <a:endParaRPr lang="en-US" sz="1400" b="1" dirty="0">
              <a:solidFill>
                <a:schemeClr val="bg1"/>
              </a:solidFill>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4412" y="1316736"/>
            <a:ext cx="4875213" cy="1305339"/>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12" y="2695956"/>
            <a:ext cx="4875213" cy="297494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848" y="758952"/>
            <a:ext cx="405031" cy="405031"/>
          </a:xfrm>
          <a:prstGeom prst="rect">
            <a:avLst/>
          </a:prstGeom>
        </p:spPr>
      </p:pic>
      <p:sp>
        <p:nvSpPr>
          <p:cNvPr id="8" name="Rectangle 7"/>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14800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725650"/>
          </a:xfrm>
        </p:spPr>
        <p:txBody>
          <a:bodyPr/>
          <a:lstStyle/>
          <a:p>
            <a:r>
              <a:rPr lang="en-US" b="1" dirty="0" smtClean="0">
                <a:solidFill>
                  <a:schemeClr val="bg1"/>
                </a:solidFill>
              </a:rPr>
              <a:t>Software – </a:t>
            </a:r>
            <a:r>
              <a:rPr lang="en-US" b="1" dirty="0" err="1" smtClean="0">
                <a:solidFill>
                  <a:schemeClr val="bg1"/>
                </a:solidFill>
              </a:rPr>
              <a:t>rms</a:t>
            </a:r>
            <a:r>
              <a:rPr lang="en-US" b="1" dirty="0" smtClean="0">
                <a:solidFill>
                  <a:schemeClr val="bg1"/>
                </a:solidFill>
              </a:rPr>
              <a:t> express</a:t>
            </a:r>
            <a:endParaRPr lang="en-US" b="1" dirty="0">
              <a:solidFill>
                <a:schemeClr val="bg1"/>
              </a:solidFill>
            </a:endParaRPr>
          </a:p>
        </p:txBody>
      </p:sp>
      <p:sp>
        <p:nvSpPr>
          <p:cNvPr id="3" name="Content Placeholder 2"/>
          <p:cNvSpPr>
            <a:spLocks noGrp="1"/>
          </p:cNvSpPr>
          <p:nvPr>
            <p:ph sz="half" idx="1"/>
          </p:nvPr>
        </p:nvSpPr>
        <p:spPr>
          <a:xfrm>
            <a:off x="1141410" y="1344168"/>
            <a:ext cx="4878389" cy="4447032"/>
          </a:xfrm>
        </p:spPr>
        <p:txBody>
          <a:bodyPr>
            <a:normAutofit fontScale="62500" lnSpcReduction="20000"/>
          </a:bodyPr>
          <a:lstStyle/>
          <a:p>
            <a:r>
              <a:rPr lang="en-US" b="1" dirty="0">
                <a:solidFill>
                  <a:schemeClr val="bg1"/>
                </a:solidFill>
                <a:effectLst/>
                <a:latin typeface="Arial" panose="020B0604020202020204" pitchFamily="34" charset="0"/>
                <a:cs typeface="Arial" panose="020B0604020202020204" pitchFamily="34" charset="0"/>
              </a:rPr>
              <a:t>RMS Express is the preferred </a:t>
            </a:r>
            <a:r>
              <a:rPr lang="en-US" b="1" dirty="0" err="1">
                <a:solidFill>
                  <a:schemeClr val="bg1"/>
                </a:solidFill>
                <a:effectLst/>
                <a:latin typeface="Arial" panose="020B0604020202020204" pitchFamily="34" charset="0"/>
                <a:cs typeface="Arial" panose="020B0604020202020204" pitchFamily="34" charset="0"/>
              </a:rPr>
              <a:t>Winlink</a:t>
            </a:r>
            <a:r>
              <a:rPr lang="en-US" b="1" dirty="0">
                <a:solidFill>
                  <a:schemeClr val="bg1"/>
                </a:solidFill>
                <a:effectLst/>
                <a:latin typeface="Arial" panose="020B0604020202020204" pitchFamily="34" charset="0"/>
                <a:cs typeface="Arial" panose="020B0604020202020204" pitchFamily="34" charset="0"/>
              </a:rPr>
              <a:t> 2000 (WL2K) radio email client</a:t>
            </a:r>
            <a:r>
              <a:rPr lang="en-US" b="1" dirty="0" smtClean="0">
                <a:solidFill>
                  <a:schemeClr val="bg1"/>
                </a:solidFill>
                <a:effectLst/>
                <a:latin typeface="Arial" panose="020B0604020202020204" pitchFamily="34" charset="0"/>
                <a:cs typeface="Arial" panose="020B0604020202020204" pitchFamily="34" charset="0"/>
              </a:rPr>
              <a:t>.</a:t>
            </a:r>
          </a:p>
          <a:p>
            <a:r>
              <a:rPr lang="en-US" b="1" dirty="0" smtClean="0">
                <a:solidFill>
                  <a:schemeClr val="bg1"/>
                </a:solidFill>
                <a:effectLst/>
                <a:latin typeface="Arial" panose="020B0604020202020204" pitchFamily="34" charset="0"/>
                <a:cs typeface="Arial" panose="020B0604020202020204" pitchFamily="34" charset="0"/>
              </a:rPr>
              <a:t>Supports HF </a:t>
            </a:r>
            <a:r>
              <a:rPr lang="en-US" b="1" dirty="0" err="1" smtClean="0">
                <a:solidFill>
                  <a:schemeClr val="bg1"/>
                </a:solidFill>
                <a:effectLst/>
                <a:latin typeface="Arial" panose="020B0604020202020204" pitchFamily="34" charset="0"/>
                <a:cs typeface="Arial" panose="020B0604020202020204" pitchFamily="34" charset="0"/>
              </a:rPr>
              <a:t>Pactor</a:t>
            </a:r>
            <a:r>
              <a:rPr lang="en-US" b="1" dirty="0" smtClean="0">
                <a:solidFill>
                  <a:schemeClr val="bg1"/>
                </a:solidFill>
                <a:effectLst/>
                <a:latin typeface="Arial" panose="020B0604020202020204" pitchFamily="34" charset="0"/>
                <a:cs typeface="Arial" panose="020B0604020202020204" pitchFamily="34" charset="0"/>
              </a:rPr>
              <a:t>, HF </a:t>
            </a:r>
            <a:r>
              <a:rPr lang="en-US" b="1" dirty="0" err="1" smtClean="0">
                <a:solidFill>
                  <a:schemeClr val="bg1"/>
                </a:solidFill>
                <a:effectLst/>
                <a:latin typeface="Arial" panose="020B0604020202020204" pitchFamily="34" charset="0"/>
                <a:cs typeface="Arial" panose="020B0604020202020204" pitchFamily="34" charset="0"/>
              </a:rPr>
              <a:t>Winmor</a:t>
            </a:r>
            <a:r>
              <a:rPr lang="en-US" b="1" dirty="0" smtClean="0">
                <a:solidFill>
                  <a:schemeClr val="bg1"/>
                </a:solidFill>
                <a:effectLst/>
                <a:latin typeface="Arial" panose="020B0604020202020204" pitchFamily="34" charset="0"/>
                <a:cs typeface="Arial" panose="020B0604020202020204" pitchFamily="34" charset="0"/>
              </a:rPr>
              <a:t>, VHF/UHF Packet and Telnet.</a:t>
            </a:r>
          </a:p>
          <a:p>
            <a:r>
              <a:rPr lang="en-US" b="1" dirty="0" smtClean="0">
                <a:solidFill>
                  <a:schemeClr val="bg1"/>
                </a:solidFill>
                <a:effectLst/>
                <a:latin typeface="Arial" panose="020B0604020202020204" pitchFamily="34" charset="0"/>
                <a:cs typeface="Arial" panose="020B0604020202020204" pitchFamily="34" charset="0"/>
              </a:rPr>
              <a:t>Supports RMS Gateways and peer-to-peer connects</a:t>
            </a:r>
          </a:p>
          <a:p>
            <a:r>
              <a:rPr lang="en-US" b="1" dirty="0" smtClean="0">
                <a:solidFill>
                  <a:schemeClr val="bg1"/>
                </a:solidFill>
                <a:effectLst/>
                <a:latin typeface="Arial" panose="020B0604020202020204" pitchFamily="34" charset="0"/>
                <a:cs typeface="Arial" panose="020B0604020202020204" pitchFamily="34" charset="0"/>
              </a:rPr>
              <a:t>Wide variety of TNC types supported, including a generic “KISS” mode</a:t>
            </a:r>
          </a:p>
          <a:p>
            <a:r>
              <a:rPr lang="en-US" b="1" dirty="0" smtClean="0">
                <a:solidFill>
                  <a:schemeClr val="bg1"/>
                </a:solidFill>
                <a:effectLst/>
                <a:latin typeface="Arial" panose="020B0604020202020204" pitchFamily="34" charset="0"/>
                <a:cs typeface="Arial" panose="020B0604020202020204" pitchFamily="34" charset="0"/>
              </a:rPr>
              <a:t>Contains template for over 700 WX and related products</a:t>
            </a:r>
          </a:p>
          <a:p>
            <a:r>
              <a:rPr lang="en-US" b="1" dirty="0" smtClean="0">
                <a:solidFill>
                  <a:schemeClr val="bg1"/>
                </a:solidFill>
                <a:effectLst/>
                <a:latin typeface="Arial" panose="020B0604020202020204" pitchFamily="34" charset="0"/>
                <a:cs typeface="Arial" panose="020B0604020202020204" pitchFamily="34" charset="0"/>
              </a:rPr>
              <a:t>Contains interface for real-time GPS reporting</a:t>
            </a:r>
          </a:p>
          <a:p>
            <a:r>
              <a:rPr lang="en-US" b="1" dirty="0" smtClean="0">
                <a:solidFill>
                  <a:schemeClr val="bg1"/>
                </a:solidFill>
                <a:effectLst/>
                <a:latin typeface="Arial" panose="020B0604020202020204" pitchFamily="34" charset="0"/>
                <a:cs typeface="Arial" panose="020B0604020202020204" pitchFamily="34" charset="0"/>
              </a:rPr>
              <a:t>Setup is simple with automatic program and frequency list updates.</a:t>
            </a:r>
            <a:endParaRPr lang="en-US" b="1" dirty="0">
              <a:solidFill>
                <a:schemeClr val="bg1"/>
              </a:solidFill>
              <a:latin typeface="Arial" panose="020B0604020202020204" pitchFamily="34" charset="0"/>
              <a:cs typeface="Arial" panose="020B0604020202020204" pitchFamily="34" charset="0"/>
            </a:endParaRP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798" y="1238353"/>
            <a:ext cx="4875213" cy="2555986"/>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4387" y="840899"/>
            <a:ext cx="304800" cy="3048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6788" y="1883623"/>
            <a:ext cx="4556760" cy="241554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798" y="3886993"/>
            <a:ext cx="5603750" cy="2208196"/>
          </a:xfrm>
          <a:prstGeom prst="rect">
            <a:avLst/>
          </a:prstGeom>
        </p:spPr>
      </p:pic>
      <p:sp>
        <p:nvSpPr>
          <p:cNvPr id="8" name="Rectangle 7"/>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12606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34210"/>
          </a:xfrm>
        </p:spPr>
        <p:txBody>
          <a:bodyPr/>
          <a:lstStyle/>
          <a:p>
            <a:r>
              <a:rPr lang="en-US" b="1" dirty="0" smtClean="0">
                <a:solidFill>
                  <a:schemeClr val="bg1"/>
                </a:solidFill>
              </a:rPr>
              <a:t>Software - HRD/Digital </a:t>
            </a:r>
            <a:r>
              <a:rPr lang="en-US" b="1" dirty="0">
                <a:solidFill>
                  <a:schemeClr val="bg1"/>
                </a:solidFill>
              </a:rPr>
              <a:t>Master 780</a:t>
            </a:r>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1238" y="3792113"/>
            <a:ext cx="4878387" cy="2618415"/>
          </a:xfrm>
        </p:spPr>
      </p:pic>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4412" y="1252728"/>
            <a:ext cx="4875213" cy="2539385"/>
          </a:xfrm>
        </p:spPr>
      </p:pic>
      <p:sp>
        <p:nvSpPr>
          <p:cNvPr id="6" name="Rectangle 5"/>
          <p:cNvSpPr/>
          <p:nvPr/>
        </p:nvSpPr>
        <p:spPr>
          <a:xfrm>
            <a:off x="954024" y="1252956"/>
            <a:ext cx="4559808" cy="4462760"/>
          </a:xfrm>
          <a:prstGeom prst="rect">
            <a:avLst/>
          </a:prstGeom>
        </p:spPr>
        <p:txBody>
          <a:bodyPr wrap="square">
            <a:spAutoFit/>
          </a:bodyPr>
          <a:lstStyle/>
          <a:p>
            <a:r>
              <a:rPr lang="en-US" sz="2400" b="1" dirty="0">
                <a:solidFill>
                  <a:srgbClr val="FFC000"/>
                </a:solidFill>
                <a:effectLst>
                  <a:outerShdw blurRad="38100" dist="38100" dir="2700000" algn="tl">
                    <a:srgbClr val="000000">
                      <a:alpha val="43137"/>
                    </a:srgbClr>
                  </a:outerShdw>
                </a:effectLst>
              </a:rPr>
              <a:t>Ham Radio Deluxe</a:t>
            </a:r>
            <a:r>
              <a:rPr lang="en-US" sz="2400" dirty="0"/>
              <a:t> </a:t>
            </a:r>
            <a:r>
              <a:rPr lang="en-US" sz="2000" b="1" dirty="0">
                <a:solidFill>
                  <a:schemeClr val="bg1"/>
                </a:solidFill>
                <a:latin typeface="Arial" panose="020B0604020202020204" pitchFamily="34" charset="0"/>
                <a:cs typeface="Arial" panose="020B0604020202020204" pitchFamily="34" charset="0"/>
              </a:rPr>
              <a:t>(HRD) is an integrated suite of software products for amateur radio.  The five modules in the suite </a:t>
            </a:r>
            <a:r>
              <a:rPr lang="en-US" sz="2000" b="1" dirty="0" smtClean="0">
                <a:solidFill>
                  <a:schemeClr val="bg1"/>
                </a:solidFill>
                <a:latin typeface="Arial" panose="020B0604020202020204" pitchFamily="34" charset="0"/>
                <a:cs typeface="Arial" panose="020B0604020202020204" pitchFamily="34" charset="0"/>
              </a:rPr>
              <a:t>provide:</a:t>
            </a:r>
          </a:p>
          <a:p>
            <a:pPr marL="742950" lvl="1" indent="-285750">
              <a:buFont typeface="Arial" panose="020B0604020202020204" pitchFamily="34" charset="0"/>
              <a:buChar char="•"/>
            </a:pPr>
            <a:r>
              <a:rPr lang="en-US" sz="2000" b="1" dirty="0" smtClean="0">
                <a:solidFill>
                  <a:schemeClr val="bg1"/>
                </a:solidFill>
                <a:latin typeface="Arial" panose="020B0604020202020204" pitchFamily="34" charset="0"/>
                <a:cs typeface="Arial" panose="020B0604020202020204" pitchFamily="34" charset="0"/>
              </a:rPr>
              <a:t>Rig </a:t>
            </a:r>
            <a:r>
              <a:rPr lang="en-US" sz="2000" b="1" dirty="0">
                <a:solidFill>
                  <a:schemeClr val="bg1"/>
                </a:solidFill>
                <a:latin typeface="Arial" panose="020B0604020202020204" pitchFamily="34" charset="0"/>
                <a:cs typeface="Arial" panose="020B0604020202020204" pitchFamily="34" charset="0"/>
              </a:rPr>
              <a:t>Control </a:t>
            </a:r>
          </a:p>
          <a:p>
            <a:pPr marL="742950" lvl="1" indent="-285750">
              <a:buFont typeface="Arial" panose="020B0604020202020204" pitchFamily="34" charset="0"/>
              <a:buChar char="•"/>
            </a:pPr>
            <a:r>
              <a:rPr lang="en-US" sz="2000" b="1" dirty="0" smtClean="0">
                <a:solidFill>
                  <a:schemeClr val="bg1"/>
                </a:solidFill>
                <a:latin typeface="Arial" panose="020B0604020202020204" pitchFamily="34" charset="0"/>
                <a:cs typeface="Arial" panose="020B0604020202020204" pitchFamily="34" charset="0"/>
              </a:rPr>
              <a:t>Logbook </a:t>
            </a:r>
          </a:p>
          <a:p>
            <a:pPr marL="742950" lvl="1" indent="-285750">
              <a:buFont typeface="Arial" panose="020B0604020202020204" pitchFamily="34" charset="0"/>
              <a:buChar char="•"/>
            </a:pPr>
            <a:r>
              <a:rPr lang="en-US" sz="2000" b="1" dirty="0" smtClean="0">
                <a:solidFill>
                  <a:schemeClr val="bg1"/>
                </a:solidFill>
                <a:latin typeface="Arial" panose="020B0604020202020204" pitchFamily="34" charset="0"/>
                <a:cs typeface="Arial" panose="020B0604020202020204" pitchFamily="34" charset="0"/>
              </a:rPr>
              <a:t>Digital </a:t>
            </a:r>
            <a:r>
              <a:rPr lang="en-US" sz="2000" b="1" dirty="0">
                <a:solidFill>
                  <a:schemeClr val="bg1"/>
                </a:solidFill>
                <a:latin typeface="Arial" panose="020B0604020202020204" pitchFamily="34" charset="0"/>
                <a:cs typeface="Arial" panose="020B0604020202020204" pitchFamily="34" charset="0"/>
              </a:rPr>
              <a:t>Master  (</a:t>
            </a:r>
            <a:r>
              <a:rPr lang="en-US" sz="2000" b="1" dirty="0" smtClean="0">
                <a:solidFill>
                  <a:schemeClr val="bg1"/>
                </a:solidFill>
                <a:latin typeface="Arial" panose="020B0604020202020204" pitchFamily="34" charset="0"/>
                <a:cs typeface="Arial" panose="020B0604020202020204" pitchFamily="34" charset="0"/>
              </a:rPr>
              <a:t>DM-780)</a:t>
            </a:r>
          </a:p>
          <a:p>
            <a:pPr marL="1200150" lvl="2" indent="-285750">
              <a:buFont typeface="Arial" panose="020B0604020202020204" pitchFamily="34" charset="0"/>
              <a:buChar char="•"/>
            </a:pPr>
            <a:r>
              <a:rPr lang="en-US" sz="2000" b="1" dirty="0" smtClean="0">
                <a:solidFill>
                  <a:schemeClr val="bg1"/>
                </a:solidFill>
                <a:latin typeface="Arial" panose="020B0604020202020204" pitchFamily="34" charset="0"/>
                <a:cs typeface="Arial" panose="020B0604020202020204" pitchFamily="34" charset="0"/>
              </a:rPr>
              <a:t>DM-780 </a:t>
            </a:r>
            <a:r>
              <a:rPr lang="en-US" sz="2000" b="1" dirty="0">
                <a:solidFill>
                  <a:schemeClr val="bg1"/>
                </a:solidFill>
                <a:latin typeface="Arial" panose="020B0604020202020204" pitchFamily="34" charset="0"/>
                <a:cs typeface="Arial" panose="020B0604020202020204" pitchFamily="34" charset="0"/>
              </a:rPr>
              <a:t>provides most popular sound card digital modes with direct integration to Ham Radio Deluxe </a:t>
            </a:r>
            <a:r>
              <a:rPr lang="en-US" sz="2000" b="1" dirty="0" smtClean="0">
                <a:solidFill>
                  <a:schemeClr val="bg1"/>
                </a:solidFill>
                <a:latin typeface="Arial" panose="020B0604020202020204" pitchFamily="34" charset="0"/>
                <a:cs typeface="Arial" panose="020B0604020202020204" pitchFamily="34" charset="0"/>
              </a:rPr>
              <a:t>Logbook.</a:t>
            </a:r>
          </a:p>
          <a:p>
            <a:pPr marL="742950" lvl="1" indent="-285750">
              <a:buFont typeface="Arial" panose="020B0604020202020204" pitchFamily="34" charset="0"/>
              <a:buChar char="•"/>
            </a:pPr>
            <a:r>
              <a:rPr lang="en-US" sz="2000" b="1" dirty="0" smtClean="0">
                <a:solidFill>
                  <a:schemeClr val="bg1"/>
                </a:solidFill>
                <a:latin typeface="Arial" panose="020B0604020202020204" pitchFamily="34" charset="0"/>
                <a:cs typeface="Arial" panose="020B0604020202020204" pitchFamily="34" charset="0"/>
              </a:rPr>
              <a:t>Satellite Tracking</a:t>
            </a:r>
          </a:p>
          <a:p>
            <a:pPr marL="742950" lvl="1" indent="-285750">
              <a:buFont typeface="Arial" panose="020B0604020202020204" pitchFamily="34" charset="0"/>
              <a:buChar char="•"/>
            </a:pPr>
            <a:r>
              <a:rPr lang="en-US" sz="2000" b="1" dirty="0" smtClean="0">
                <a:solidFill>
                  <a:schemeClr val="bg1"/>
                </a:solidFill>
                <a:latin typeface="Arial" panose="020B0604020202020204" pitchFamily="34" charset="0"/>
                <a:cs typeface="Arial" panose="020B0604020202020204" pitchFamily="34" charset="0"/>
              </a:rPr>
              <a:t>Rotator Control</a:t>
            </a:r>
            <a:endParaRPr lang="en-US" sz="2000" b="1"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16648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15922"/>
          </a:xfrm>
        </p:spPr>
        <p:txBody>
          <a:bodyPr/>
          <a:lstStyle/>
          <a:p>
            <a:r>
              <a:rPr lang="en-US" b="1" dirty="0" err="1" smtClean="0">
                <a:solidFill>
                  <a:schemeClr val="bg1"/>
                </a:solidFill>
              </a:rPr>
              <a:t>digipan</a:t>
            </a:r>
            <a:endParaRPr lang="en-US" b="1" dirty="0">
              <a:solidFill>
                <a:schemeClr val="bg1"/>
              </a:solidFill>
            </a:endParaRPr>
          </a:p>
        </p:txBody>
      </p:sp>
      <p:sp>
        <p:nvSpPr>
          <p:cNvPr id="3" name="Content Placeholder 2"/>
          <p:cNvSpPr>
            <a:spLocks noGrp="1"/>
          </p:cNvSpPr>
          <p:nvPr>
            <p:ph idx="1"/>
          </p:nvPr>
        </p:nvSpPr>
        <p:spPr>
          <a:xfrm>
            <a:off x="1400491" y="1380744"/>
            <a:ext cx="9646920" cy="5175505"/>
          </a:xfrm>
        </p:spPr>
        <p:txBody>
          <a:bodyPr>
            <a:normAutofit/>
          </a:bodyPr>
          <a:lstStyle/>
          <a:p>
            <a:pPr marL="0" indent="0">
              <a:lnSpc>
                <a:spcPct val="150000"/>
              </a:lnSpc>
              <a:buNone/>
            </a:pPr>
            <a:r>
              <a:rPr lang="en-US" sz="2800" b="1" dirty="0" err="1" smtClean="0">
                <a:solidFill>
                  <a:srgbClr val="FFC000"/>
                </a:solidFill>
              </a:rPr>
              <a:t>DigiPan</a:t>
            </a:r>
            <a:r>
              <a:rPr lang="en-US" sz="2800" dirty="0" smtClean="0"/>
              <a:t> </a:t>
            </a:r>
            <a:r>
              <a:rPr lang="en-US" b="1" dirty="0" smtClean="0">
                <a:solidFill>
                  <a:schemeClr val="bg1"/>
                </a:solidFill>
                <a:latin typeface="Arial" panose="020B0604020202020204" pitchFamily="34" charset="0"/>
                <a:cs typeface="Arial" panose="020B0604020202020204" pitchFamily="34" charset="0"/>
              </a:rPr>
              <a:t>stands for “Digital Panoramic Tuning” and brings the ease and simplicity of PANORAMIC reception and transmission to PSK31 and PSK63 operation. </a:t>
            </a:r>
            <a:r>
              <a:rPr lang="en-US" b="1" dirty="0" err="1" smtClean="0">
                <a:solidFill>
                  <a:schemeClr val="bg1"/>
                </a:solidFill>
                <a:latin typeface="Arial" panose="020B0604020202020204" pitchFamily="34" charset="0"/>
                <a:cs typeface="Arial" panose="020B0604020202020204" pitchFamily="34" charset="0"/>
              </a:rPr>
              <a:t>DigiPan</a:t>
            </a:r>
            <a:r>
              <a:rPr lang="en-US" b="1" dirty="0" smtClean="0">
                <a:solidFill>
                  <a:schemeClr val="bg1"/>
                </a:solidFill>
                <a:latin typeface="Arial" panose="020B0604020202020204" pitchFamily="34" charset="0"/>
                <a:cs typeface="Arial" panose="020B0604020202020204" pitchFamily="34" charset="0"/>
              </a:rPr>
              <a:t> provides a panoramic display of the frequency spectrum in the form of an active dial scale extending the full width of the computer screen. Depending upon the transceiver IF bandwidth, it is possible to “see” as many as 40 to 50 PSK31 stations at one time. </a:t>
            </a:r>
            <a:endParaRPr lang="en-US"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81873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61642"/>
          </a:xfrm>
        </p:spPr>
        <p:txBody>
          <a:bodyPr/>
          <a:lstStyle/>
          <a:p>
            <a:r>
              <a:rPr lang="en-US" b="1" dirty="0" err="1" smtClean="0">
                <a:solidFill>
                  <a:schemeClr val="bg1"/>
                </a:solidFill>
              </a:rPr>
              <a:t>fldigi</a:t>
            </a:r>
            <a:endParaRPr lang="en-US" b="1" dirty="0">
              <a:solidFill>
                <a:schemeClr val="bg1"/>
              </a:solidFill>
            </a:endParaRPr>
          </a:p>
        </p:txBody>
      </p:sp>
      <p:sp>
        <p:nvSpPr>
          <p:cNvPr id="3" name="Content Placeholder 2"/>
          <p:cNvSpPr>
            <a:spLocks noGrp="1"/>
          </p:cNvSpPr>
          <p:nvPr>
            <p:ph idx="1"/>
          </p:nvPr>
        </p:nvSpPr>
        <p:spPr>
          <a:xfrm>
            <a:off x="1141412" y="1280160"/>
            <a:ext cx="9905999" cy="4511041"/>
          </a:xfrm>
        </p:spPr>
        <p:txBody>
          <a:bodyPr>
            <a:normAutofit fontScale="92500" lnSpcReduction="10000"/>
          </a:bodyPr>
          <a:lstStyle/>
          <a:p>
            <a:pPr marL="0" indent="0">
              <a:buNone/>
            </a:pPr>
            <a:r>
              <a:rPr lang="en-US" b="1" u="sng" dirty="0" err="1" smtClean="0">
                <a:effectLst>
                  <a:outerShdw blurRad="38100" dist="38100" dir="2700000" algn="tl">
                    <a:srgbClr val="000000">
                      <a:alpha val="43137"/>
                    </a:srgbClr>
                  </a:outerShdw>
                </a:effectLst>
                <a:hlinkClick r:id="rId2"/>
              </a:rPr>
              <a:t>Fldigi</a:t>
            </a:r>
            <a:r>
              <a:rPr lang="en-US" dirty="0" smtClean="0">
                <a:effectLst/>
              </a:rPr>
              <a:t> </a:t>
            </a:r>
            <a:r>
              <a:rPr lang="en-US" b="1" dirty="0">
                <a:solidFill>
                  <a:schemeClr val="bg1"/>
                </a:solidFill>
                <a:effectLst/>
                <a:latin typeface="Arial" panose="020B0604020202020204" pitchFamily="34" charset="0"/>
                <a:cs typeface="Arial" panose="020B0604020202020204" pitchFamily="34" charset="0"/>
              </a:rPr>
              <a:t>is a computer program intended for Amateur Radio Digital Modes operation using a PC (Personal Computer). </a:t>
            </a:r>
            <a:r>
              <a:rPr lang="en-US" b="1" dirty="0" err="1">
                <a:solidFill>
                  <a:schemeClr val="bg1"/>
                </a:solidFill>
                <a:effectLst/>
                <a:latin typeface="Arial" panose="020B0604020202020204" pitchFamily="34" charset="0"/>
                <a:cs typeface="Arial" panose="020B0604020202020204" pitchFamily="34" charset="0"/>
              </a:rPr>
              <a:t>Fldigi</a:t>
            </a:r>
            <a:r>
              <a:rPr lang="en-US" b="1" dirty="0">
                <a:solidFill>
                  <a:schemeClr val="bg1"/>
                </a:solidFill>
                <a:effectLst/>
                <a:latin typeface="Arial" panose="020B0604020202020204" pitchFamily="34" charset="0"/>
                <a:cs typeface="Arial" panose="020B0604020202020204" pitchFamily="34" charset="0"/>
              </a:rPr>
              <a:t> operates (as does most similar software) in conjunction with a conventional HF SSB radio transceiver, and uses the PC sound card as the main means of input from the radio, and output to the radio. These are audio-frequency signals. The software also controls the radio by means of another connection, typically a serial port</a:t>
            </a:r>
            <a:r>
              <a:rPr lang="en-US" b="1" dirty="0" smtClean="0">
                <a:solidFill>
                  <a:schemeClr val="bg1"/>
                </a:solidFill>
                <a:effectLst/>
                <a:latin typeface="Arial" panose="020B0604020202020204" pitchFamily="34" charset="0"/>
                <a:cs typeface="Arial" panose="020B0604020202020204" pitchFamily="34" charset="0"/>
              </a:rPr>
              <a:t>.</a:t>
            </a:r>
          </a:p>
          <a:p>
            <a:pPr marL="0" indent="0">
              <a:buNone/>
            </a:pPr>
            <a:endParaRPr lang="en-US" b="1" dirty="0">
              <a:solidFill>
                <a:schemeClr val="bg1"/>
              </a:solidFill>
              <a:effectLst/>
              <a:latin typeface="Arial" panose="020B0604020202020204" pitchFamily="34" charset="0"/>
              <a:cs typeface="Arial" panose="020B0604020202020204" pitchFamily="34" charset="0"/>
            </a:endParaRPr>
          </a:p>
          <a:p>
            <a:pPr marL="0" indent="0">
              <a:buNone/>
            </a:pPr>
            <a:r>
              <a:rPr lang="en-US" b="1" dirty="0" err="1">
                <a:solidFill>
                  <a:schemeClr val="bg1"/>
                </a:solidFill>
                <a:effectLst/>
                <a:latin typeface="Arial" panose="020B0604020202020204" pitchFamily="34" charset="0"/>
                <a:cs typeface="Arial" panose="020B0604020202020204" pitchFamily="34" charset="0"/>
              </a:rPr>
              <a:t>Fldigi</a:t>
            </a:r>
            <a:r>
              <a:rPr lang="en-US" b="1" dirty="0">
                <a:solidFill>
                  <a:schemeClr val="bg1"/>
                </a:solidFill>
                <a:effectLst/>
                <a:latin typeface="Arial" panose="020B0604020202020204" pitchFamily="34" charset="0"/>
                <a:cs typeface="Arial" panose="020B0604020202020204" pitchFamily="34" charset="0"/>
              </a:rPr>
              <a:t> is multi-mode, which means that it is able to operate many popular digital modes without switching programs, so you only have one program to learn. </a:t>
            </a:r>
            <a:r>
              <a:rPr lang="en-US" b="1" dirty="0" err="1">
                <a:solidFill>
                  <a:schemeClr val="bg1"/>
                </a:solidFill>
                <a:effectLst/>
                <a:latin typeface="Arial" panose="020B0604020202020204" pitchFamily="34" charset="0"/>
                <a:cs typeface="Arial" panose="020B0604020202020204" pitchFamily="34" charset="0"/>
              </a:rPr>
              <a:t>Fldigi</a:t>
            </a:r>
            <a:r>
              <a:rPr lang="en-US" b="1" dirty="0">
                <a:solidFill>
                  <a:schemeClr val="bg1"/>
                </a:solidFill>
                <a:effectLst/>
                <a:latin typeface="Arial" panose="020B0604020202020204" pitchFamily="34" charset="0"/>
                <a:cs typeface="Arial" panose="020B0604020202020204" pitchFamily="34" charset="0"/>
              </a:rPr>
              <a:t> includes all the popular </a:t>
            </a:r>
            <a:r>
              <a:rPr lang="en-US" b="1" dirty="0" smtClean="0">
                <a:solidFill>
                  <a:schemeClr val="bg1"/>
                </a:solidFill>
                <a:effectLst/>
                <a:latin typeface="Arial" panose="020B0604020202020204" pitchFamily="34" charset="0"/>
                <a:cs typeface="Arial" panose="020B0604020202020204" pitchFamily="34" charset="0"/>
              </a:rPr>
              <a:t>modes</a:t>
            </a:r>
            <a:r>
              <a:rPr lang="en-US" b="1" dirty="0">
                <a:solidFill>
                  <a:schemeClr val="bg1"/>
                </a:solidFill>
                <a:effectLst/>
                <a:latin typeface="Arial" panose="020B0604020202020204" pitchFamily="34" charset="0"/>
                <a:cs typeface="Arial" panose="020B0604020202020204" pitchFamily="34" charset="0"/>
              </a:rPr>
              <a:t>.</a:t>
            </a:r>
          </a:p>
          <a:p>
            <a:endParaRPr lang="en-US" dirty="0"/>
          </a:p>
        </p:txBody>
      </p:sp>
      <p:sp>
        <p:nvSpPr>
          <p:cNvPr id="4" name="Rectangle 3"/>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97010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36085"/>
          </a:xfrm>
        </p:spPr>
        <p:txBody>
          <a:bodyPr>
            <a:normAutofit fontScale="90000"/>
          </a:bodyPr>
          <a:lstStyle/>
          <a:p>
            <a:r>
              <a:rPr lang="en-US" sz="3600" b="1" dirty="0" smtClean="0">
                <a:solidFill>
                  <a:schemeClr val="bg1"/>
                </a:solidFill>
              </a:rPr>
              <a:t>PACKET</a:t>
            </a:r>
            <a:endParaRPr lang="en-US" sz="3600" b="1" dirty="0">
              <a:solidFill>
                <a:schemeClr val="bg1"/>
              </a:solidFill>
            </a:endParaRPr>
          </a:p>
        </p:txBody>
      </p:sp>
      <p:sp>
        <p:nvSpPr>
          <p:cNvPr id="7" name="Content Placeholder 6"/>
          <p:cNvSpPr>
            <a:spLocks noGrp="1"/>
          </p:cNvSpPr>
          <p:nvPr>
            <p:ph sz="half" idx="1"/>
          </p:nvPr>
        </p:nvSpPr>
        <p:spPr>
          <a:xfrm>
            <a:off x="1141410" y="1154603"/>
            <a:ext cx="4878389" cy="3425779"/>
          </a:xfrm>
        </p:spPr>
        <p:txBody>
          <a:bodyPr>
            <a:normAutofit fontScale="62500" lnSpcReduction="20000"/>
          </a:bodyPr>
          <a:lstStyle/>
          <a:p>
            <a:r>
              <a:rPr lang="en-US" b="1" dirty="0">
                <a:solidFill>
                  <a:schemeClr val="bg1"/>
                </a:solidFill>
                <a:latin typeface="Arial" panose="020B0604020202020204" pitchFamily="34" charset="0"/>
                <a:cs typeface="Arial" panose="020B0604020202020204" pitchFamily="34" charset="0"/>
              </a:rPr>
              <a:t>Packet </a:t>
            </a:r>
            <a:r>
              <a:rPr lang="en-US" b="1" dirty="0" smtClean="0">
                <a:solidFill>
                  <a:schemeClr val="bg1"/>
                </a:solidFill>
                <a:latin typeface="Arial" panose="020B0604020202020204" pitchFamily="34" charset="0"/>
                <a:cs typeface="Arial" panose="020B0604020202020204" pitchFamily="34" charset="0"/>
              </a:rPr>
              <a:t>can </a:t>
            </a:r>
            <a:r>
              <a:rPr lang="en-US" b="1" dirty="0">
                <a:solidFill>
                  <a:schemeClr val="bg1"/>
                </a:solidFill>
                <a:latin typeface="Arial" panose="020B0604020202020204" pitchFamily="34" charset="0"/>
                <a:cs typeface="Arial" panose="020B0604020202020204" pitchFamily="34" charset="0"/>
              </a:rPr>
              <a:t>be used for </a:t>
            </a:r>
            <a:r>
              <a:rPr lang="en-US" b="1" dirty="0" smtClean="0">
                <a:solidFill>
                  <a:schemeClr val="bg1"/>
                </a:solidFill>
                <a:latin typeface="Arial" panose="020B0604020202020204" pitchFamily="34" charset="0"/>
                <a:cs typeface="Arial" panose="020B0604020202020204" pitchFamily="34" charset="0"/>
              </a:rPr>
              <a:t>QSOs, </a:t>
            </a:r>
            <a:r>
              <a:rPr lang="en-US" b="1" dirty="0">
                <a:solidFill>
                  <a:schemeClr val="bg1"/>
                </a:solidFill>
                <a:latin typeface="Arial" panose="020B0604020202020204" pitchFamily="34" charset="0"/>
                <a:cs typeface="Arial" panose="020B0604020202020204" pitchFamily="34" charset="0"/>
              </a:rPr>
              <a:t>for electronic mail, message </a:t>
            </a:r>
            <a:r>
              <a:rPr lang="en-US" b="1" dirty="0" smtClean="0">
                <a:solidFill>
                  <a:schemeClr val="bg1"/>
                </a:solidFill>
                <a:latin typeface="Arial" panose="020B0604020202020204" pitchFamily="34" charset="0"/>
                <a:cs typeface="Arial" panose="020B0604020202020204" pitchFamily="34" charset="0"/>
              </a:rPr>
              <a:t>transmission or emergency communications. </a:t>
            </a:r>
          </a:p>
          <a:p>
            <a:r>
              <a:rPr lang="en-US" b="1" dirty="0" smtClean="0">
                <a:solidFill>
                  <a:schemeClr val="bg1"/>
                </a:solidFill>
                <a:latin typeface="Arial" panose="020B0604020202020204" pitchFamily="34" charset="0"/>
                <a:cs typeface="Arial" panose="020B0604020202020204" pitchFamily="34" charset="0"/>
              </a:rPr>
              <a:t>A HAM needs a </a:t>
            </a:r>
            <a:r>
              <a:rPr lang="en-US" b="1" dirty="0">
                <a:solidFill>
                  <a:schemeClr val="bg1"/>
                </a:solidFill>
                <a:latin typeface="Arial" panose="020B0604020202020204" pitchFamily="34" charset="0"/>
                <a:cs typeface="Arial" panose="020B0604020202020204" pitchFamily="34" charset="0"/>
              </a:rPr>
              <a:t>transceiver, a computer, and a TNC or special packet modem and software. </a:t>
            </a:r>
            <a:r>
              <a:rPr lang="en-US" b="1" dirty="0" smtClean="0">
                <a:solidFill>
                  <a:schemeClr val="bg1"/>
                </a:solidFill>
                <a:latin typeface="Arial" panose="020B0604020202020204" pitchFamily="34" charset="0"/>
                <a:cs typeface="Arial" panose="020B0604020202020204" pitchFamily="34" charset="0"/>
              </a:rPr>
              <a:t>The TNC is </a:t>
            </a:r>
            <a:r>
              <a:rPr lang="en-US" b="1" dirty="0">
                <a:solidFill>
                  <a:schemeClr val="bg1"/>
                </a:solidFill>
                <a:latin typeface="Arial" panose="020B0604020202020204" pitchFamily="34" charset="0"/>
                <a:cs typeface="Arial" panose="020B0604020202020204" pitchFamily="34" charset="0"/>
              </a:rPr>
              <a:t>wired between the computer and the radio. It contains software for controlling the outgoing and incoming transmissions for your station and a modem that converts the data from the computer into AFSK tones for transmission and changes the tones that are received by the radio into data for the computer. </a:t>
            </a:r>
          </a:p>
        </p:txBody>
      </p:sp>
      <p:sp>
        <p:nvSpPr>
          <p:cNvPr id="8" name="Content Placeholder 7"/>
          <p:cNvSpPr>
            <a:spLocks noGrp="1"/>
          </p:cNvSpPr>
          <p:nvPr>
            <p:ph sz="half" idx="2"/>
          </p:nvPr>
        </p:nvSpPr>
        <p:spPr>
          <a:xfrm>
            <a:off x="6172200" y="1154603"/>
            <a:ext cx="4875211" cy="3425779"/>
          </a:xfrm>
        </p:spPr>
        <p:txBody>
          <a:bodyPr>
            <a:normAutofit fontScale="62500" lnSpcReduction="20000"/>
          </a:bodyPr>
          <a:lstStyle/>
          <a:p>
            <a:r>
              <a:rPr lang="en-US" b="1" dirty="0">
                <a:solidFill>
                  <a:schemeClr val="bg1"/>
                </a:solidFill>
                <a:latin typeface="Arial" panose="020B0604020202020204" pitchFamily="34" charset="0"/>
                <a:cs typeface="Arial" panose="020B0604020202020204" pitchFamily="34" charset="0"/>
              </a:rPr>
              <a:t>Packet is communications between people either direct or indirect. You can work "keyboard to keyboard" or use electronic </a:t>
            </a:r>
            <a:r>
              <a:rPr lang="en-US" b="1" dirty="0" smtClean="0">
                <a:solidFill>
                  <a:schemeClr val="bg1"/>
                </a:solidFill>
                <a:latin typeface="Arial" panose="020B0604020202020204" pitchFamily="34" charset="0"/>
                <a:cs typeface="Arial" panose="020B0604020202020204" pitchFamily="34" charset="0"/>
              </a:rPr>
              <a:t>mailboxes. It has error checking. </a:t>
            </a:r>
          </a:p>
          <a:p>
            <a:r>
              <a:rPr lang="en-US" b="1" dirty="0" smtClean="0">
                <a:solidFill>
                  <a:schemeClr val="bg1"/>
                </a:solidFill>
                <a:latin typeface="Arial" panose="020B0604020202020204" pitchFamily="34" charset="0"/>
                <a:cs typeface="Arial" panose="020B0604020202020204" pitchFamily="34" charset="0"/>
              </a:rPr>
              <a:t>The </a:t>
            </a:r>
            <a:r>
              <a:rPr lang="en-US" b="1" dirty="0">
                <a:solidFill>
                  <a:schemeClr val="bg1"/>
                </a:solidFill>
                <a:latin typeface="Arial" panose="020B0604020202020204" pitchFamily="34" charset="0"/>
                <a:cs typeface="Arial" panose="020B0604020202020204" pitchFamily="34" charset="0"/>
              </a:rPr>
              <a:t>data that is to be transmitted is collected in the TNC and sent as bursts, or packets, of </a:t>
            </a:r>
            <a:r>
              <a:rPr lang="en-US" b="1" dirty="0" smtClean="0">
                <a:solidFill>
                  <a:schemeClr val="bg1"/>
                </a:solidFill>
                <a:latin typeface="Arial" panose="020B0604020202020204" pitchFamily="34" charset="0"/>
                <a:cs typeface="Arial" panose="020B0604020202020204" pitchFamily="34" charset="0"/>
              </a:rPr>
              <a:t>information. </a:t>
            </a:r>
            <a:r>
              <a:rPr lang="en-US" b="1" dirty="0">
                <a:solidFill>
                  <a:schemeClr val="bg1"/>
                </a:solidFill>
                <a:latin typeface="Arial" panose="020B0604020202020204" pitchFamily="34" charset="0"/>
                <a:cs typeface="Arial" panose="020B0604020202020204" pitchFamily="34" charset="0"/>
              </a:rPr>
              <a:t>Each packet has the </a:t>
            </a:r>
            <a:r>
              <a:rPr lang="en-US" b="1" dirty="0" err="1">
                <a:solidFill>
                  <a:schemeClr val="bg1"/>
                </a:solidFill>
                <a:latin typeface="Arial" panose="020B0604020202020204" pitchFamily="34" charset="0"/>
                <a:cs typeface="Arial" panose="020B0604020202020204" pitchFamily="34" charset="0"/>
              </a:rPr>
              <a:t>callsign</a:t>
            </a:r>
            <a:r>
              <a:rPr lang="en-US" b="1" dirty="0">
                <a:solidFill>
                  <a:schemeClr val="bg1"/>
                </a:solidFill>
                <a:latin typeface="Arial" panose="020B0604020202020204" pitchFamily="34" charset="0"/>
                <a:cs typeface="Arial" panose="020B0604020202020204" pitchFamily="34" charset="0"/>
              </a:rPr>
              <a:t> or address of who it's going to, who it's coming from and the route between the two stations included, along with the data and error checking. </a:t>
            </a:r>
            <a:r>
              <a:rPr lang="en-US" b="1" dirty="0" smtClean="0">
                <a:solidFill>
                  <a:schemeClr val="bg1"/>
                </a:solidFill>
                <a:latin typeface="Arial" panose="020B0604020202020204" pitchFamily="34" charset="0"/>
                <a:cs typeface="Arial" panose="020B0604020202020204" pitchFamily="34" charset="0"/>
              </a:rPr>
              <a:t>There </a:t>
            </a:r>
            <a:r>
              <a:rPr lang="en-US" b="1" dirty="0">
                <a:solidFill>
                  <a:schemeClr val="bg1"/>
                </a:solidFill>
                <a:latin typeface="Arial" panose="020B0604020202020204" pitchFamily="34" charset="0"/>
                <a:cs typeface="Arial" panose="020B0604020202020204" pitchFamily="34" charset="0"/>
              </a:rPr>
              <a:t>is also </a:t>
            </a:r>
            <a:r>
              <a:rPr lang="en-US" b="1" dirty="0" smtClean="0">
                <a:solidFill>
                  <a:schemeClr val="bg1"/>
                </a:solidFill>
                <a:latin typeface="Arial" panose="020B0604020202020204" pitchFamily="34" charset="0"/>
                <a:cs typeface="Arial" panose="020B0604020202020204" pitchFamily="34" charset="0"/>
              </a:rPr>
              <a:t>time </a:t>
            </a:r>
            <a:r>
              <a:rPr lang="en-US" b="1" dirty="0">
                <a:solidFill>
                  <a:schemeClr val="bg1"/>
                </a:solidFill>
                <a:latin typeface="Arial" panose="020B0604020202020204" pitchFamily="34" charset="0"/>
                <a:cs typeface="Arial" panose="020B0604020202020204" pitchFamily="34" charset="0"/>
              </a:rPr>
              <a:t>between packets for several stations to be using the same frequency at the same time.</a:t>
            </a:r>
          </a:p>
          <a:p>
            <a:endParaRPr lang="en-US" dirty="0"/>
          </a:p>
          <a:p>
            <a:endParaRPr lang="en-US" dirty="0"/>
          </a:p>
        </p:txBody>
      </p:sp>
      <p:pic>
        <p:nvPicPr>
          <p:cNvPr id="5" name="pack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41011" y="495400"/>
            <a:ext cx="406400" cy="4064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7925" y="4580382"/>
            <a:ext cx="3547008" cy="2030730"/>
          </a:xfrm>
          <a:prstGeom prst="rect">
            <a:avLst/>
          </a:prstGeom>
        </p:spPr>
      </p:pic>
      <p:sp>
        <p:nvSpPr>
          <p:cNvPr id="9" name="Rectangle 8"/>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529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33759"/>
            <a:ext cx="9905998" cy="643354"/>
          </a:xfrm>
        </p:spPr>
        <p:txBody>
          <a:bodyPr/>
          <a:lstStyle/>
          <a:p>
            <a:r>
              <a:rPr lang="en-US" b="1" dirty="0" smtClean="0">
                <a:solidFill>
                  <a:schemeClr val="bg1"/>
                </a:solidFill>
              </a:rPr>
              <a:t>PACTOR</a:t>
            </a:r>
            <a:endParaRPr lang="en-US" b="1" dirty="0">
              <a:solidFill>
                <a:schemeClr val="bg1"/>
              </a:solidFill>
            </a:endParaRPr>
          </a:p>
        </p:txBody>
      </p:sp>
      <p:sp>
        <p:nvSpPr>
          <p:cNvPr id="5" name="Content Placeholder 4"/>
          <p:cNvSpPr>
            <a:spLocks noGrp="1"/>
          </p:cNvSpPr>
          <p:nvPr>
            <p:ph idx="1"/>
          </p:nvPr>
        </p:nvSpPr>
        <p:spPr>
          <a:xfrm>
            <a:off x="1141412" y="1261873"/>
            <a:ext cx="9905999" cy="5239511"/>
          </a:xfrm>
        </p:spPr>
        <p:txBody>
          <a:bodyPr/>
          <a:lstStyle/>
          <a:p>
            <a:pPr marL="0" indent="0">
              <a:buNone/>
            </a:pPr>
            <a:r>
              <a:rPr lang="en-US" b="1" u="sng" dirty="0">
                <a:effectLst>
                  <a:outerShdw blurRad="38100" dist="38100" dir="2700000" algn="tl">
                    <a:srgbClr val="000000">
                      <a:alpha val="43137"/>
                    </a:srgbClr>
                  </a:outerShdw>
                </a:effectLst>
                <a:hlinkClick r:id="rId4"/>
              </a:rPr>
              <a:t>PACTOR</a:t>
            </a:r>
            <a:r>
              <a:rPr lang="en-US" dirty="0"/>
              <a:t> </a:t>
            </a:r>
            <a:r>
              <a:rPr lang="en-US" b="1" dirty="0">
                <a:solidFill>
                  <a:schemeClr val="bg1"/>
                </a:solidFill>
                <a:effectLst/>
                <a:latin typeface="Arial" panose="020B0604020202020204" pitchFamily="34" charset="0"/>
                <a:cs typeface="Arial" panose="020B0604020202020204" pitchFamily="34" charset="0"/>
              </a:rPr>
              <a:t>is an FSK mode and is a standard on modern TNCs. It is designed with a combination of packet and </a:t>
            </a:r>
            <a:r>
              <a:rPr lang="en-US" b="1" dirty="0" err="1">
                <a:solidFill>
                  <a:schemeClr val="bg1"/>
                </a:solidFill>
                <a:effectLst/>
                <a:latin typeface="Arial" panose="020B0604020202020204" pitchFamily="34" charset="0"/>
                <a:cs typeface="Arial" panose="020B0604020202020204" pitchFamily="34" charset="0"/>
              </a:rPr>
              <a:t>Amtor</a:t>
            </a:r>
            <a:r>
              <a:rPr lang="en-US" b="1" dirty="0">
                <a:solidFill>
                  <a:schemeClr val="bg1"/>
                </a:solidFill>
                <a:effectLst/>
                <a:latin typeface="Arial" panose="020B0604020202020204" pitchFamily="34" charset="0"/>
                <a:cs typeface="Arial" panose="020B0604020202020204" pitchFamily="34" charset="0"/>
              </a:rPr>
              <a:t> Techniques. It is the most popular ARQ digital mode on amateur HF today. This mode is a major advancement over AMTOR, with its 200 baud operating rate, Huffman compression technique and true binary data transfer capability</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1353" y="4053332"/>
            <a:ext cx="3866116" cy="2374900"/>
          </a:xfrm>
          <a:prstGeom prst="rect">
            <a:avLst/>
          </a:prstGeom>
        </p:spPr>
      </p:pic>
      <p:pic>
        <p:nvPicPr>
          <p:cNvPr id="6" name="ARQ-PACTOR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41011" y="736996"/>
            <a:ext cx="406400" cy="406400"/>
          </a:xfrm>
          <a:prstGeom prst="rect">
            <a:avLst/>
          </a:prstGeom>
        </p:spPr>
      </p:pic>
      <p:sp>
        <p:nvSpPr>
          <p:cNvPr id="7" name="Rectangle 6"/>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504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4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33758"/>
            <a:ext cx="9905998" cy="625066"/>
          </a:xfrm>
        </p:spPr>
        <p:txBody>
          <a:bodyPr/>
          <a:lstStyle/>
          <a:p>
            <a:r>
              <a:rPr lang="en-US" b="1" dirty="0" smtClean="0">
                <a:solidFill>
                  <a:schemeClr val="bg1"/>
                </a:solidFill>
              </a:rPr>
              <a:t>PACTOR II</a:t>
            </a:r>
            <a:endParaRPr lang="en-US" b="1" dirty="0">
              <a:solidFill>
                <a:schemeClr val="bg1"/>
              </a:solidFill>
            </a:endParaRPr>
          </a:p>
        </p:txBody>
      </p:sp>
      <p:sp>
        <p:nvSpPr>
          <p:cNvPr id="5" name="Content Placeholder 4"/>
          <p:cNvSpPr>
            <a:spLocks noGrp="1"/>
          </p:cNvSpPr>
          <p:nvPr>
            <p:ph idx="1"/>
          </p:nvPr>
        </p:nvSpPr>
        <p:spPr>
          <a:xfrm>
            <a:off x="1141412" y="1243584"/>
            <a:ext cx="9905999" cy="4547617"/>
          </a:xfrm>
        </p:spPr>
        <p:txBody>
          <a:bodyPr/>
          <a:lstStyle/>
          <a:p>
            <a:pPr marL="0" indent="0">
              <a:buNone/>
            </a:pPr>
            <a:r>
              <a:rPr lang="en-US" b="1" u="sng" dirty="0">
                <a:effectLst>
                  <a:outerShdw blurRad="38100" dist="38100" dir="2700000" algn="tl">
                    <a:srgbClr val="000000">
                      <a:alpha val="43137"/>
                    </a:srgbClr>
                  </a:outerShdw>
                </a:effectLst>
                <a:hlinkClick r:id="rId4"/>
              </a:rPr>
              <a:t>PACTOR II</a:t>
            </a:r>
            <a:r>
              <a:rPr lang="en-US" dirty="0"/>
              <a:t> </a:t>
            </a:r>
            <a:r>
              <a:rPr lang="en-US" sz="2000" b="1" dirty="0">
                <a:solidFill>
                  <a:schemeClr val="bg1"/>
                </a:solidFill>
                <a:latin typeface="Arial" panose="020B0604020202020204" pitchFamily="34" charset="0"/>
                <a:cs typeface="Arial" panose="020B0604020202020204" pitchFamily="34" charset="0"/>
              </a:rPr>
              <a:t>is a robust and powerful PSK mode which operates well under varying conditions. It uses strong logic, automatic frequency tracking; it is DSP based and as much as 8 times faster then </a:t>
            </a:r>
            <a:r>
              <a:rPr lang="en-US" sz="2000" b="1" dirty="0" err="1">
                <a:solidFill>
                  <a:schemeClr val="bg1"/>
                </a:solidFill>
                <a:latin typeface="Arial" panose="020B0604020202020204" pitchFamily="34" charset="0"/>
                <a:cs typeface="Arial" panose="020B0604020202020204" pitchFamily="34" charset="0"/>
              </a:rPr>
              <a:t>Pactor</a:t>
            </a:r>
            <a:r>
              <a:rPr lang="en-US" sz="2000" b="1" dirty="0">
                <a:solidFill>
                  <a:schemeClr val="bg1"/>
                </a:solidFill>
                <a:latin typeface="Arial" panose="020B0604020202020204" pitchFamily="34" charset="0"/>
                <a:cs typeface="Arial" panose="020B0604020202020204" pitchFamily="34" charset="0"/>
              </a:rPr>
              <a:t>. Both PACTOR and PACTOR-2 use the same protocol handshake, making the modes compatible</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6634" y="3335704"/>
            <a:ext cx="6211062" cy="3219781"/>
          </a:xfrm>
          <a:prstGeom prst="rect">
            <a:avLst/>
          </a:prstGeom>
        </p:spPr>
      </p:pic>
      <p:pic>
        <p:nvPicPr>
          <p:cNvPr id="3" name="ARQ-PACTOR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41011" y="727851"/>
            <a:ext cx="406400" cy="406400"/>
          </a:xfrm>
          <a:prstGeom prst="rect">
            <a:avLst/>
          </a:prstGeom>
        </p:spPr>
      </p:pic>
      <p:sp>
        <p:nvSpPr>
          <p:cNvPr id="8" name="Rectangle 7"/>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946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1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Common hardware</a:t>
            </a:r>
            <a:endParaRPr lang="en-US" b="1" dirty="0">
              <a:solidFill>
                <a:schemeClr val="bg1"/>
              </a:solidFill>
            </a:endParaRPr>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3853" y="2272526"/>
            <a:ext cx="3371561" cy="1439938"/>
          </a:xfr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862" y="4897596"/>
            <a:ext cx="3619500" cy="647700"/>
          </a:xfrm>
          <a:prstGeom prst="rect">
            <a:avLst/>
          </a:prstGeom>
        </p:spPr>
      </p:pic>
      <p:sp>
        <p:nvSpPr>
          <p:cNvPr id="18" name="TextBox 17"/>
          <p:cNvSpPr txBox="1"/>
          <p:nvPr/>
        </p:nvSpPr>
        <p:spPr>
          <a:xfrm>
            <a:off x="4997032" y="5545296"/>
            <a:ext cx="3901133" cy="369332"/>
          </a:xfrm>
          <a:prstGeom prst="rect">
            <a:avLst/>
          </a:prstGeom>
          <a:noFill/>
        </p:spPr>
        <p:txBody>
          <a:bodyPr wrap="none" rtlCol="0">
            <a:spAutoFit/>
          </a:bodyPr>
          <a:lstStyle/>
          <a:p>
            <a:r>
              <a:rPr lang="en-US" b="1" dirty="0" err="1" smtClean="0">
                <a:solidFill>
                  <a:schemeClr val="bg1"/>
                </a:solidFill>
              </a:rPr>
              <a:t>Kantronics</a:t>
            </a:r>
            <a:r>
              <a:rPr lang="en-US" b="1" dirty="0" smtClean="0">
                <a:solidFill>
                  <a:schemeClr val="bg1"/>
                </a:solidFill>
              </a:rPr>
              <a:t> </a:t>
            </a:r>
            <a:r>
              <a:rPr lang="en-US" b="1" dirty="0" err="1" smtClean="0">
                <a:solidFill>
                  <a:schemeClr val="bg1"/>
                </a:solidFill>
              </a:rPr>
              <a:t>PacketCommunicator</a:t>
            </a:r>
            <a:r>
              <a:rPr lang="en-US" b="1" dirty="0" smtClean="0">
                <a:solidFill>
                  <a:schemeClr val="bg1"/>
                </a:solidFill>
              </a:rPr>
              <a:t> 3 Plus</a:t>
            </a:r>
            <a:endParaRPr lang="en-US" b="1" dirty="0">
              <a:solidFill>
                <a:schemeClr val="bg1"/>
              </a:solidFill>
            </a:endParaRPr>
          </a:p>
        </p:txBody>
      </p:sp>
      <p:sp>
        <p:nvSpPr>
          <p:cNvPr id="19" name="TextBox 18"/>
          <p:cNvSpPr txBox="1"/>
          <p:nvPr/>
        </p:nvSpPr>
        <p:spPr>
          <a:xfrm>
            <a:off x="2295144" y="3527798"/>
            <a:ext cx="1555426" cy="369332"/>
          </a:xfrm>
          <a:prstGeom prst="rect">
            <a:avLst/>
          </a:prstGeom>
          <a:noFill/>
        </p:spPr>
        <p:txBody>
          <a:bodyPr wrap="none" rtlCol="0">
            <a:spAutoFit/>
          </a:bodyPr>
          <a:lstStyle/>
          <a:p>
            <a:r>
              <a:rPr lang="en-US" b="1" dirty="0" smtClean="0">
                <a:solidFill>
                  <a:schemeClr val="bg1"/>
                </a:solidFill>
              </a:rPr>
              <a:t>SCS PTC-</a:t>
            </a:r>
            <a:r>
              <a:rPr lang="en-US" b="1" dirty="0" err="1" smtClean="0">
                <a:solidFill>
                  <a:schemeClr val="bg1"/>
                </a:solidFill>
              </a:rPr>
              <a:t>IIIusb</a:t>
            </a:r>
            <a:endParaRPr lang="en-US" b="1" dirty="0">
              <a:solidFill>
                <a:schemeClr val="bg1"/>
              </a:solidFill>
            </a:endParaRPr>
          </a:p>
        </p:txBody>
      </p:sp>
      <p:sp>
        <p:nvSpPr>
          <p:cNvPr id="21" name="TextBox 20"/>
          <p:cNvSpPr txBox="1"/>
          <p:nvPr/>
        </p:nvSpPr>
        <p:spPr>
          <a:xfrm>
            <a:off x="7697457" y="2443110"/>
            <a:ext cx="2720874" cy="646331"/>
          </a:xfrm>
          <a:prstGeom prst="rect">
            <a:avLst/>
          </a:prstGeom>
          <a:noFill/>
        </p:spPr>
        <p:txBody>
          <a:bodyPr wrap="none" rtlCol="0">
            <a:spAutoFit/>
          </a:bodyPr>
          <a:lstStyle/>
          <a:p>
            <a:pPr algn="ctr"/>
            <a:r>
              <a:rPr lang="en-US" b="1" dirty="0" err="1" smtClean="0">
                <a:solidFill>
                  <a:schemeClr val="bg1"/>
                </a:solidFill>
              </a:rPr>
              <a:t>Tigertronics</a:t>
            </a:r>
            <a:r>
              <a:rPr lang="en-US" b="1" dirty="0" smtClean="0">
                <a:solidFill>
                  <a:schemeClr val="bg1"/>
                </a:solidFill>
              </a:rPr>
              <a:t> SignaLink USB</a:t>
            </a:r>
          </a:p>
          <a:p>
            <a:pPr algn="ctr"/>
            <a:r>
              <a:rPr lang="en-US" b="1" dirty="0" smtClean="0">
                <a:solidFill>
                  <a:schemeClr val="bg1"/>
                </a:solidFill>
              </a:rPr>
              <a:t>Interface</a:t>
            </a:r>
            <a:endParaRPr lang="en-US" b="1" dirty="0">
              <a:solidFill>
                <a:schemeClr val="bg1"/>
              </a:solidFill>
            </a:endParaRPr>
          </a:p>
        </p:txBody>
      </p:sp>
      <p:sp>
        <p:nvSpPr>
          <p:cNvPr id="23" name="TextBox 22"/>
          <p:cNvSpPr txBox="1"/>
          <p:nvPr/>
        </p:nvSpPr>
        <p:spPr>
          <a:xfrm>
            <a:off x="2779819" y="5360630"/>
            <a:ext cx="1091966" cy="369332"/>
          </a:xfrm>
          <a:prstGeom prst="rect">
            <a:avLst/>
          </a:prstGeom>
          <a:noFill/>
        </p:spPr>
        <p:txBody>
          <a:bodyPr wrap="none" rtlCol="0">
            <a:spAutoFit/>
          </a:bodyPr>
          <a:lstStyle/>
          <a:p>
            <a:r>
              <a:rPr lang="en-US" dirty="0" smtClean="0">
                <a:solidFill>
                  <a:srgbClr val="FFFF00"/>
                </a:solidFill>
              </a:rPr>
              <a:t>WINMOR</a:t>
            </a:r>
            <a:endParaRPr lang="en-US" dirty="0">
              <a:solidFill>
                <a:srgbClr val="FFFF00"/>
              </a:solidFill>
            </a:endParaRPr>
          </a:p>
        </p:txBody>
      </p:sp>
      <p:sp>
        <p:nvSpPr>
          <p:cNvPr id="24" name="TextBox 23"/>
          <p:cNvSpPr txBox="1"/>
          <p:nvPr/>
        </p:nvSpPr>
        <p:spPr>
          <a:xfrm>
            <a:off x="936975" y="4478996"/>
            <a:ext cx="879921" cy="369332"/>
          </a:xfrm>
          <a:prstGeom prst="rect">
            <a:avLst/>
          </a:prstGeom>
          <a:noFill/>
        </p:spPr>
        <p:txBody>
          <a:bodyPr wrap="none" rtlCol="0">
            <a:spAutoFit/>
          </a:bodyPr>
          <a:lstStyle/>
          <a:p>
            <a:r>
              <a:rPr lang="en-US" dirty="0" smtClean="0">
                <a:solidFill>
                  <a:srgbClr val="FFFF00"/>
                </a:solidFill>
              </a:rPr>
              <a:t>PACKET</a:t>
            </a:r>
            <a:endParaRPr lang="en-US" dirty="0">
              <a:solidFill>
                <a:srgbClr val="FFFF00"/>
              </a:solidFill>
            </a:endParaRPr>
          </a:p>
        </p:txBody>
      </p:sp>
      <p:sp>
        <p:nvSpPr>
          <p:cNvPr id="27" name="TextBox 26"/>
          <p:cNvSpPr txBox="1"/>
          <p:nvPr/>
        </p:nvSpPr>
        <p:spPr>
          <a:xfrm>
            <a:off x="5908393" y="2535444"/>
            <a:ext cx="941027" cy="369332"/>
          </a:xfrm>
          <a:prstGeom prst="rect">
            <a:avLst/>
          </a:prstGeom>
          <a:noFill/>
        </p:spPr>
        <p:txBody>
          <a:bodyPr wrap="none" rtlCol="0">
            <a:spAutoFit/>
          </a:bodyPr>
          <a:lstStyle/>
          <a:p>
            <a:r>
              <a:rPr lang="en-US" dirty="0" smtClean="0">
                <a:solidFill>
                  <a:srgbClr val="FFFF00"/>
                </a:solidFill>
              </a:rPr>
              <a:t>PACTOR</a:t>
            </a:r>
            <a:endParaRPr lang="en-US" dirty="0">
              <a:solidFill>
                <a:srgbClr val="FFFF00"/>
              </a:solidFill>
            </a:endParaRPr>
          </a:p>
        </p:txBody>
      </p:sp>
      <p:sp>
        <p:nvSpPr>
          <p:cNvPr id="30" name="TextBox 29"/>
          <p:cNvSpPr txBox="1"/>
          <p:nvPr/>
        </p:nvSpPr>
        <p:spPr>
          <a:xfrm>
            <a:off x="8827695" y="3644106"/>
            <a:ext cx="2862072" cy="369332"/>
          </a:xfrm>
          <a:prstGeom prst="rect">
            <a:avLst/>
          </a:prstGeom>
          <a:noFill/>
        </p:spPr>
        <p:txBody>
          <a:bodyPr wrap="square" rtlCol="0">
            <a:spAutoFit/>
          </a:bodyPr>
          <a:lstStyle/>
          <a:p>
            <a:r>
              <a:rPr lang="en-US" dirty="0" smtClean="0">
                <a:solidFill>
                  <a:srgbClr val="FFFF00"/>
                </a:solidFill>
              </a:rPr>
              <a:t>DIGITAL MODE (KEYBOARD)</a:t>
            </a:r>
            <a:endParaRPr lang="en-US" dirty="0">
              <a:solidFill>
                <a:srgbClr val="FFFF00"/>
              </a:solidFill>
            </a:endParaRPr>
          </a:p>
        </p:txBody>
      </p:sp>
      <p:sp>
        <p:nvSpPr>
          <p:cNvPr id="13" name="Rectangle 12"/>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661" y="1096326"/>
            <a:ext cx="2683268" cy="1465426"/>
          </a:xfrm>
          <a:prstGeom prst="rect">
            <a:avLst/>
          </a:prstGeom>
        </p:spPr>
      </p:pic>
    </p:spTree>
    <p:extLst>
      <p:ext uri="{BB962C8B-B14F-4D97-AF65-F5344CB8AC3E}">
        <p14:creationId xmlns:p14="http://schemas.microsoft.com/office/powerpoint/2010/main" val="27857971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52498"/>
          </a:xfrm>
        </p:spPr>
        <p:txBody>
          <a:bodyPr/>
          <a:lstStyle/>
          <a:p>
            <a:r>
              <a:rPr lang="en-US" b="1" dirty="0" err="1" smtClean="0">
                <a:solidFill>
                  <a:schemeClr val="bg1"/>
                </a:solidFill>
              </a:rPr>
              <a:t>Pactor</a:t>
            </a:r>
            <a:r>
              <a:rPr lang="en-US" b="1" dirty="0" smtClean="0">
                <a:solidFill>
                  <a:schemeClr val="bg1"/>
                </a:solidFill>
              </a:rPr>
              <a:t> III</a:t>
            </a:r>
            <a:endParaRPr lang="en-US" b="1" dirty="0">
              <a:solidFill>
                <a:schemeClr val="bg1"/>
              </a:solidFill>
            </a:endParaRPr>
          </a:p>
        </p:txBody>
      </p:sp>
      <p:sp>
        <p:nvSpPr>
          <p:cNvPr id="3" name="Content Placeholder 2"/>
          <p:cNvSpPr>
            <a:spLocks noGrp="1"/>
          </p:cNvSpPr>
          <p:nvPr>
            <p:ph idx="1"/>
          </p:nvPr>
        </p:nvSpPr>
        <p:spPr>
          <a:xfrm>
            <a:off x="1261872" y="1417320"/>
            <a:ext cx="9785539" cy="5285232"/>
          </a:xfrm>
        </p:spPr>
        <p:txBody>
          <a:bodyPr>
            <a:normAutofit/>
          </a:bodyPr>
          <a:lstStyle/>
          <a:p>
            <a:pPr marL="0" indent="0">
              <a:buNone/>
            </a:pPr>
            <a:r>
              <a:rPr lang="en-US" b="1" u="sng" dirty="0">
                <a:effectLst>
                  <a:outerShdw blurRad="38100" dist="38100" dir="2700000" algn="tl">
                    <a:srgbClr val="000000">
                      <a:alpha val="43137"/>
                    </a:srgbClr>
                  </a:outerShdw>
                </a:effectLst>
                <a:hlinkClick r:id="rId4"/>
              </a:rPr>
              <a:t>PACTOR-III</a:t>
            </a:r>
            <a:r>
              <a:rPr lang="en-US" dirty="0"/>
              <a:t> </a:t>
            </a:r>
            <a:r>
              <a:rPr lang="en-US" sz="2000" b="1" dirty="0">
                <a:solidFill>
                  <a:schemeClr val="bg1"/>
                </a:solidFill>
                <a:latin typeface="Arial" panose="020B0604020202020204" pitchFamily="34" charset="0"/>
                <a:cs typeface="Arial" panose="020B0604020202020204" pitchFamily="34" charset="0"/>
              </a:rPr>
              <a:t>is a proprietary mode used for message and traffic handling over an HF radio circuit. Use of </a:t>
            </a:r>
            <a:r>
              <a:rPr lang="en-US" sz="2000" b="1" dirty="0" err="1">
                <a:solidFill>
                  <a:schemeClr val="bg1"/>
                </a:solidFill>
                <a:latin typeface="Arial" panose="020B0604020202020204" pitchFamily="34" charset="0"/>
                <a:cs typeface="Arial" panose="020B0604020202020204" pitchFamily="34" charset="0"/>
              </a:rPr>
              <a:t>Pactor</a:t>
            </a:r>
            <a:r>
              <a:rPr lang="en-US" sz="2000" b="1" dirty="0">
                <a:solidFill>
                  <a:schemeClr val="bg1"/>
                </a:solidFill>
                <a:latin typeface="Arial" panose="020B0604020202020204" pitchFamily="34" charset="0"/>
                <a:cs typeface="Arial" panose="020B0604020202020204" pitchFamily="34" charset="0"/>
              </a:rPr>
              <a:t>-III protocol is </a:t>
            </a:r>
            <a:r>
              <a:rPr lang="en-US" sz="2000" b="1" dirty="0" smtClean="0">
                <a:solidFill>
                  <a:schemeClr val="bg1"/>
                </a:solidFill>
                <a:latin typeface="Arial" panose="020B0604020202020204" pitchFamily="34" charset="0"/>
                <a:cs typeface="Arial" panose="020B0604020202020204" pitchFamily="34" charset="0"/>
              </a:rPr>
              <a:t>limited </a:t>
            </a:r>
            <a:r>
              <a:rPr lang="en-US" sz="2000" b="1" dirty="0">
                <a:solidFill>
                  <a:schemeClr val="bg1"/>
                </a:solidFill>
                <a:latin typeface="Arial" panose="020B0604020202020204" pitchFamily="34" charset="0"/>
                <a:cs typeface="Arial" panose="020B0604020202020204" pitchFamily="34" charset="0"/>
              </a:rPr>
              <a:t>for US hams and some other countries due to the very wide bandwidth of the </a:t>
            </a:r>
            <a:r>
              <a:rPr lang="en-US" sz="2000" b="1" dirty="0" err="1">
                <a:solidFill>
                  <a:schemeClr val="bg1"/>
                </a:solidFill>
                <a:latin typeface="Arial" panose="020B0604020202020204" pitchFamily="34" charset="0"/>
                <a:cs typeface="Arial" panose="020B0604020202020204" pitchFamily="34" charset="0"/>
              </a:rPr>
              <a:t>Pactor</a:t>
            </a:r>
            <a:r>
              <a:rPr lang="en-US" sz="2000" b="1" dirty="0">
                <a:solidFill>
                  <a:schemeClr val="bg1"/>
                </a:solidFill>
                <a:latin typeface="Arial" panose="020B0604020202020204" pitchFamily="34" charset="0"/>
                <a:cs typeface="Arial" panose="020B0604020202020204" pitchFamily="34" charset="0"/>
              </a:rPr>
              <a:t>-III signal. Presently digital signals that occupy the bandwidth of PCT-III are restricted to a few sub </a:t>
            </a:r>
            <a:r>
              <a:rPr lang="en-US" sz="2000" b="1" dirty="0" smtClean="0">
                <a:solidFill>
                  <a:schemeClr val="bg1"/>
                </a:solidFill>
                <a:latin typeface="Arial" panose="020B0604020202020204" pitchFamily="34" charset="0"/>
                <a:cs typeface="Arial" panose="020B0604020202020204" pitchFamily="34" charset="0"/>
              </a:rPr>
              <a:t>bands. Only </a:t>
            </a:r>
            <a:r>
              <a:rPr lang="en-US" sz="2000" b="1" dirty="0">
                <a:solidFill>
                  <a:schemeClr val="bg1"/>
                </a:solidFill>
                <a:latin typeface="Arial" panose="020B0604020202020204" pitchFamily="34" charset="0"/>
                <a:cs typeface="Arial" panose="020B0604020202020204" pitchFamily="34" charset="0"/>
              </a:rPr>
              <a:t>the embedded hardware (modem) from the German company that owns the rights to this mode, is capable of operating </a:t>
            </a:r>
            <a:r>
              <a:rPr lang="en-US" sz="2000" b="1" dirty="0" err="1">
                <a:solidFill>
                  <a:schemeClr val="bg1"/>
                </a:solidFill>
                <a:latin typeface="Arial" panose="020B0604020202020204" pitchFamily="34" charset="0"/>
                <a:cs typeface="Arial" panose="020B0604020202020204" pitchFamily="34" charset="0"/>
              </a:rPr>
              <a:t>Pactor</a:t>
            </a:r>
            <a:r>
              <a:rPr lang="en-US" sz="2000" b="1" dirty="0">
                <a:solidFill>
                  <a:schemeClr val="bg1"/>
                </a:solidFill>
                <a:latin typeface="Arial" panose="020B0604020202020204" pitchFamily="34" charset="0"/>
                <a:cs typeface="Arial" panose="020B0604020202020204" pitchFamily="34" charset="0"/>
              </a:rPr>
              <a:t>-III.</a:t>
            </a:r>
            <a:endParaRPr lang="en-US"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3551" y="4172417"/>
            <a:ext cx="2841722" cy="2431577"/>
          </a:xfrm>
          <a:prstGeom prst="rect">
            <a:avLst/>
          </a:prstGeom>
        </p:spPr>
      </p:pic>
      <p:pic>
        <p:nvPicPr>
          <p:cNvPr id="5" name="ARQ-PACTOR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41011" y="741567"/>
            <a:ext cx="406400" cy="406400"/>
          </a:xfrm>
          <a:prstGeom prst="rect">
            <a:avLst/>
          </a:prstGeom>
        </p:spPr>
      </p:pic>
      <p:sp>
        <p:nvSpPr>
          <p:cNvPr id="6" name="Rectangle 5"/>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69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33758"/>
            <a:ext cx="9905998" cy="523861"/>
          </a:xfrm>
        </p:spPr>
        <p:txBody>
          <a:bodyPr>
            <a:normAutofit fontScale="90000"/>
          </a:bodyPr>
          <a:lstStyle/>
          <a:p>
            <a:r>
              <a:rPr lang="en-US" b="1" dirty="0" err="1" smtClean="0">
                <a:solidFill>
                  <a:schemeClr val="bg1"/>
                </a:solidFill>
              </a:rPr>
              <a:t>winmor</a:t>
            </a:r>
            <a:endParaRPr lang="en-US" b="1" dirty="0">
              <a:solidFill>
                <a:schemeClr val="bg1"/>
              </a:solidFill>
            </a:endParaRPr>
          </a:p>
        </p:txBody>
      </p:sp>
      <p:sp>
        <p:nvSpPr>
          <p:cNvPr id="7" name="Content Placeholder 6"/>
          <p:cNvSpPr>
            <a:spLocks noGrp="1"/>
          </p:cNvSpPr>
          <p:nvPr>
            <p:ph idx="1"/>
          </p:nvPr>
        </p:nvSpPr>
        <p:spPr>
          <a:xfrm>
            <a:off x="1141412" y="1351281"/>
            <a:ext cx="9905999" cy="2367280"/>
          </a:xfrm>
        </p:spPr>
        <p:txBody>
          <a:bodyPr>
            <a:normAutofit fontScale="85000" lnSpcReduction="10000"/>
          </a:bodyPr>
          <a:lstStyle/>
          <a:p>
            <a:pPr marL="0" indent="0">
              <a:buNone/>
            </a:pPr>
            <a:r>
              <a:rPr lang="en-US" b="1" u="sng" dirty="0">
                <a:solidFill>
                  <a:srgbClr val="FFC000"/>
                </a:solidFill>
                <a:effectLst>
                  <a:outerShdw blurRad="38100" dist="38100" dir="2700000" algn="tl">
                    <a:srgbClr val="000000">
                      <a:alpha val="43137"/>
                    </a:srgbClr>
                  </a:outerShdw>
                </a:effectLst>
              </a:rPr>
              <a:t>WINMOR</a:t>
            </a:r>
            <a:r>
              <a:rPr lang="en-US" b="1" dirty="0"/>
              <a:t> </a:t>
            </a:r>
            <a:r>
              <a:rPr lang="en-US" b="1" dirty="0">
                <a:solidFill>
                  <a:schemeClr val="bg1"/>
                </a:solidFill>
                <a:latin typeface="Arial" panose="020B0604020202020204" pitchFamily="34" charset="0"/>
                <a:cs typeface="Arial" panose="020B0604020202020204" pitchFamily="34" charset="0"/>
              </a:rPr>
              <a:t>stands for </a:t>
            </a:r>
            <a:r>
              <a:rPr lang="en-US" b="1" dirty="0" err="1">
                <a:solidFill>
                  <a:schemeClr val="bg1"/>
                </a:solidFill>
                <a:latin typeface="Arial" panose="020B0604020202020204" pitchFamily="34" charset="0"/>
                <a:cs typeface="Arial" panose="020B0604020202020204" pitchFamily="34" charset="0"/>
              </a:rPr>
              <a:t>Winlink</a:t>
            </a:r>
            <a:r>
              <a:rPr lang="en-US" b="1" dirty="0">
                <a:solidFill>
                  <a:schemeClr val="bg1"/>
                </a:solidFill>
                <a:latin typeface="Arial" panose="020B0604020202020204" pitchFamily="34" charset="0"/>
                <a:cs typeface="Arial" panose="020B0604020202020204" pitchFamily="34" charset="0"/>
              </a:rPr>
              <a:t> Message Over Radio and is a new transmission </a:t>
            </a:r>
            <a:r>
              <a:rPr lang="en-US" b="1" dirty="0" smtClean="0">
                <a:solidFill>
                  <a:schemeClr val="bg1"/>
                </a:solidFill>
                <a:latin typeface="Arial" panose="020B0604020202020204" pitchFamily="34" charset="0"/>
                <a:cs typeface="Arial" panose="020B0604020202020204" pitchFamily="34" charset="0"/>
              </a:rPr>
              <a:t>protocol. </a:t>
            </a:r>
            <a:r>
              <a:rPr lang="en-US" b="1" dirty="0">
                <a:solidFill>
                  <a:schemeClr val="bg1"/>
                </a:solidFill>
                <a:latin typeface="Arial" panose="020B0604020202020204" pitchFamily="34" charset="0"/>
                <a:cs typeface="Arial" panose="020B0604020202020204" pitchFamily="34" charset="0"/>
              </a:rPr>
              <a:t>Unlike </a:t>
            </a:r>
            <a:r>
              <a:rPr lang="en-US" b="1" dirty="0" err="1">
                <a:solidFill>
                  <a:schemeClr val="bg1"/>
                </a:solidFill>
                <a:latin typeface="Arial" panose="020B0604020202020204" pitchFamily="34" charset="0"/>
                <a:cs typeface="Arial" panose="020B0604020202020204" pitchFamily="34" charset="0"/>
              </a:rPr>
              <a:t>Pactor</a:t>
            </a:r>
            <a:r>
              <a:rPr lang="en-US" b="1" dirty="0">
                <a:solidFill>
                  <a:schemeClr val="bg1"/>
                </a:solidFill>
                <a:latin typeface="Arial" panose="020B0604020202020204" pitchFamily="34" charset="0"/>
                <a:cs typeface="Arial" panose="020B0604020202020204" pitchFamily="34" charset="0"/>
              </a:rPr>
              <a:t>, only a simple computer soundcard to radio interface is required and it runs as a virtual TNC together with host software such as RMS Express. It has fair to good weak signal performance and moderate speed. Some </a:t>
            </a:r>
            <a:r>
              <a:rPr lang="en-US" b="1" dirty="0" smtClean="0">
                <a:solidFill>
                  <a:schemeClr val="bg1"/>
                </a:solidFill>
                <a:latin typeface="Arial" panose="020B0604020202020204" pitchFamily="34" charset="0"/>
                <a:cs typeface="Arial" panose="020B0604020202020204" pitchFamily="34" charset="0"/>
              </a:rPr>
              <a:t>keyboard </a:t>
            </a:r>
            <a:r>
              <a:rPr lang="en-US" b="1" dirty="0">
                <a:solidFill>
                  <a:schemeClr val="bg1"/>
                </a:solidFill>
                <a:latin typeface="Arial" panose="020B0604020202020204" pitchFamily="34" charset="0"/>
                <a:cs typeface="Arial" panose="020B0604020202020204" pitchFamily="34" charset="0"/>
              </a:rPr>
              <a:t>QSOs to be had but very rare. Peer to Peer exchanges possible when used in WL2K but mostly client to server activity.</a:t>
            </a: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5020" y="3822192"/>
            <a:ext cx="6552381" cy="2819048"/>
          </a:xfrm>
          <a:prstGeom prst="rect">
            <a:avLst/>
          </a:prstGeom>
        </p:spPr>
      </p:pic>
      <p:pic>
        <p:nvPicPr>
          <p:cNvPr id="5" name="winmor2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1011" y="677248"/>
            <a:ext cx="406400" cy="406400"/>
          </a:xfrm>
          <a:prstGeom prst="rect">
            <a:avLst/>
          </a:prstGeom>
        </p:spPr>
      </p:pic>
      <p:sp>
        <p:nvSpPr>
          <p:cNvPr id="6" name="Rectangle 5"/>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336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1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1413" y="618518"/>
            <a:ext cx="9905998" cy="817090"/>
          </a:xfrm>
        </p:spPr>
        <p:txBody>
          <a:bodyPr/>
          <a:lstStyle/>
          <a:p>
            <a:r>
              <a:rPr lang="en-US" sz="4200" b="1" kern="0" cap="none" dirty="0" err="1">
                <a:solidFill>
                  <a:schemeClr val="bg1"/>
                </a:solidFill>
                <a:effectLst/>
                <a:latin typeface="Arial"/>
              </a:rPr>
              <a:t>Pactor</a:t>
            </a:r>
            <a:r>
              <a:rPr lang="en-US" sz="4200" b="1" kern="0" cap="none" dirty="0">
                <a:solidFill>
                  <a:schemeClr val="bg1"/>
                </a:solidFill>
                <a:effectLst/>
                <a:latin typeface="Arial"/>
              </a:rPr>
              <a:t> vs </a:t>
            </a:r>
            <a:r>
              <a:rPr lang="en-US" sz="4200" b="1" kern="0" cap="none" dirty="0" err="1">
                <a:solidFill>
                  <a:schemeClr val="bg1"/>
                </a:solidFill>
                <a:effectLst/>
                <a:latin typeface="Arial"/>
              </a:rPr>
              <a:t>Winmor</a:t>
            </a:r>
            <a:endParaRPr lang="en-US" b="1" dirty="0">
              <a:solidFill>
                <a:schemeClr val="bg1"/>
              </a:solidFill>
            </a:endParaRPr>
          </a:p>
        </p:txBody>
      </p:sp>
      <p:pic>
        <p:nvPicPr>
          <p:cNvPr id="10" name="Picture 9"/>
          <p:cNvPicPr>
            <a:picLocks noChangeAspect="1"/>
          </p:cNvPicPr>
          <p:nvPr/>
        </p:nvPicPr>
        <p:blipFill>
          <a:blip r:embed="rId2"/>
          <a:stretch>
            <a:fillRect/>
          </a:stretch>
        </p:blipFill>
        <p:spPr>
          <a:xfrm>
            <a:off x="2138812" y="2090000"/>
            <a:ext cx="7914376" cy="2678000"/>
          </a:xfrm>
          <a:prstGeom prst="rect">
            <a:avLst/>
          </a:prstGeom>
        </p:spPr>
      </p:pic>
      <p:sp>
        <p:nvSpPr>
          <p:cNvPr id="11" name="Rectangle 10"/>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43541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41322"/>
          </a:xfrm>
        </p:spPr>
        <p:txBody>
          <a:bodyPr/>
          <a:lstStyle/>
          <a:p>
            <a:r>
              <a:rPr lang="en-US" b="1" dirty="0" smtClean="0">
                <a:solidFill>
                  <a:schemeClr val="bg1"/>
                </a:solidFill>
              </a:rPr>
              <a:t>How to identify the modes</a:t>
            </a:r>
            <a:endParaRPr lang="en-US" b="1" dirty="0">
              <a:solidFill>
                <a:schemeClr val="bg1"/>
              </a:solidFill>
            </a:endParaRPr>
          </a:p>
        </p:txBody>
      </p:sp>
      <p:sp>
        <p:nvSpPr>
          <p:cNvPr id="3" name="Content Placeholder 2"/>
          <p:cNvSpPr>
            <a:spLocks noGrp="1"/>
          </p:cNvSpPr>
          <p:nvPr>
            <p:ph idx="1"/>
          </p:nvPr>
        </p:nvSpPr>
        <p:spPr>
          <a:xfrm>
            <a:off x="1141412" y="1259840"/>
            <a:ext cx="9905999" cy="4937760"/>
          </a:xfrm>
        </p:spPr>
        <p:txBody>
          <a:bodyPr>
            <a:noAutofit/>
          </a:bodyPr>
          <a:lstStyle/>
          <a:p>
            <a:pPr marL="0" indent="0">
              <a:buNone/>
            </a:pPr>
            <a:r>
              <a:rPr lang="en-US" sz="1400" b="1" u="sng" dirty="0" smtClean="0">
                <a:solidFill>
                  <a:schemeClr val="bg1"/>
                </a:solidFill>
                <a:effectLst/>
                <a:latin typeface="Arial" panose="020B0604020202020204" pitchFamily="34" charset="0"/>
                <a:cs typeface="Arial" panose="020B0604020202020204" pitchFamily="34" charset="0"/>
              </a:rPr>
              <a:t>1. What </a:t>
            </a:r>
            <a:r>
              <a:rPr lang="en-US" sz="1400" b="1" u="sng" dirty="0">
                <a:solidFill>
                  <a:schemeClr val="bg1"/>
                </a:solidFill>
                <a:effectLst/>
                <a:latin typeface="Arial" panose="020B0604020202020204" pitchFamily="34" charset="0"/>
                <a:cs typeface="Arial" panose="020B0604020202020204" pitchFamily="34" charset="0"/>
              </a:rPr>
              <a:t>frequency is it on</a:t>
            </a:r>
            <a:r>
              <a:rPr lang="en-US" sz="1400" b="1" u="sng" dirty="0" smtClean="0">
                <a:solidFill>
                  <a:schemeClr val="bg1"/>
                </a:solidFill>
                <a:effectLst/>
                <a:latin typeface="Arial" panose="020B0604020202020204" pitchFamily="34" charset="0"/>
                <a:cs typeface="Arial" panose="020B0604020202020204" pitchFamily="34" charset="0"/>
              </a:rPr>
              <a:t>?</a:t>
            </a:r>
            <a:r>
              <a:rPr lang="en-US" sz="1400" b="1" dirty="0">
                <a:solidFill>
                  <a:schemeClr val="bg1"/>
                </a:solidFill>
                <a:effectLst/>
                <a:latin typeface="Arial" panose="020B0604020202020204" pitchFamily="34" charset="0"/>
                <a:cs typeface="Arial" panose="020B0604020202020204" pitchFamily="34" charset="0"/>
              </a:rPr>
              <a:t/>
            </a:r>
            <a:br>
              <a:rPr lang="en-US" sz="1400" b="1" dirty="0">
                <a:solidFill>
                  <a:schemeClr val="bg1"/>
                </a:solidFill>
                <a:effectLst/>
                <a:latin typeface="Arial" panose="020B0604020202020204" pitchFamily="34" charset="0"/>
                <a:cs typeface="Arial" panose="020B0604020202020204" pitchFamily="34" charset="0"/>
              </a:rPr>
            </a:br>
            <a:r>
              <a:rPr lang="en-US" sz="1400" b="1" dirty="0">
                <a:solidFill>
                  <a:schemeClr val="bg1"/>
                </a:solidFill>
                <a:effectLst/>
                <a:latin typeface="Arial" panose="020B0604020202020204" pitchFamily="34" charset="0"/>
                <a:cs typeface="Arial" panose="020B0604020202020204" pitchFamily="34" charset="0"/>
              </a:rPr>
              <a:t>If  it is on 7035, 10.100, 14070, 18.100, 21.070, 24.920, 28120, or within 2 </a:t>
            </a:r>
            <a:r>
              <a:rPr lang="en-US" sz="1400" b="1" dirty="0" smtClean="0">
                <a:solidFill>
                  <a:schemeClr val="bg1"/>
                </a:solidFill>
                <a:effectLst/>
                <a:latin typeface="Arial" panose="020B0604020202020204" pitchFamily="34" charset="0"/>
                <a:cs typeface="Arial" panose="020B0604020202020204" pitchFamily="34" charset="0"/>
              </a:rPr>
              <a:t>KHz </a:t>
            </a:r>
            <a:r>
              <a:rPr lang="en-US" sz="1400" b="1" dirty="0">
                <a:solidFill>
                  <a:schemeClr val="bg1"/>
                </a:solidFill>
                <a:effectLst/>
                <a:latin typeface="Arial" panose="020B0604020202020204" pitchFamily="34" charset="0"/>
                <a:cs typeface="Arial" panose="020B0604020202020204" pitchFamily="34" charset="0"/>
              </a:rPr>
              <a:t>of those frequencies, it is almost certainly PSK31 or PSK63.  If it is on 7076, 14076, 21076, 28076,  it is  almost certainly JT65A.  </a:t>
            </a:r>
            <a:r>
              <a:rPr lang="en-US" sz="1400" b="1" dirty="0" smtClean="0">
                <a:solidFill>
                  <a:schemeClr val="bg1"/>
                </a:solidFill>
                <a:effectLst/>
                <a:latin typeface="Arial" panose="020B0604020202020204" pitchFamily="34" charset="0"/>
                <a:cs typeface="Arial" panose="020B0604020202020204" pitchFamily="34" charset="0"/>
              </a:rPr>
              <a:t>PSK31 </a:t>
            </a:r>
            <a:r>
              <a:rPr lang="en-US" sz="1400" b="1" dirty="0">
                <a:solidFill>
                  <a:schemeClr val="bg1"/>
                </a:solidFill>
                <a:effectLst/>
                <a:latin typeface="Arial" panose="020B0604020202020204" pitchFamily="34" charset="0"/>
                <a:cs typeface="Arial" panose="020B0604020202020204" pitchFamily="34" charset="0"/>
              </a:rPr>
              <a:t>and JT65A will be at least 75% of what you  will hear on the entire HF band, so by learning their frequencies quickly you will be able to discern 75% of all signals.</a:t>
            </a:r>
            <a:br>
              <a:rPr lang="en-US" sz="1400" b="1" dirty="0">
                <a:solidFill>
                  <a:schemeClr val="bg1"/>
                </a:solidFill>
                <a:effectLst/>
                <a:latin typeface="Arial" panose="020B0604020202020204" pitchFamily="34" charset="0"/>
                <a:cs typeface="Arial" panose="020B0604020202020204" pitchFamily="34" charset="0"/>
              </a:rPr>
            </a:br>
            <a:r>
              <a:rPr lang="en-US" sz="1400" b="1" dirty="0">
                <a:solidFill>
                  <a:schemeClr val="bg1"/>
                </a:solidFill>
                <a:effectLst/>
                <a:latin typeface="Arial" panose="020B0604020202020204" pitchFamily="34" charset="0"/>
                <a:cs typeface="Arial" panose="020B0604020202020204" pitchFamily="34" charset="0"/>
              </a:rPr>
              <a:t> </a:t>
            </a:r>
            <a:br>
              <a:rPr lang="en-US" sz="1400" b="1" dirty="0">
                <a:solidFill>
                  <a:schemeClr val="bg1"/>
                </a:solidFill>
                <a:effectLst/>
                <a:latin typeface="Arial" panose="020B0604020202020204" pitchFamily="34" charset="0"/>
                <a:cs typeface="Arial" panose="020B0604020202020204" pitchFamily="34" charset="0"/>
              </a:rPr>
            </a:br>
            <a:r>
              <a:rPr lang="en-US" sz="1400" b="1" dirty="0">
                <a:solidFill>
                  <a:schemeClr val="bg1"/>
                </a:solidFill>
                <a:effectLst/>
                <a:latin typeface="Arial" panose="020B0604020202020204" pitchFamily="34" charset="0"/>
                <a:cs typeface="Arial" panose="020B0604020202020204" pitchFamily="34" charset="0"/>
              </a:rPr>
              <a:t>2. </a:t>
            </a:r>
            <a:r>
              <a:rPr lang="en-US" sz="1400" b="1" u="sng" dirty="0">
                <a:solidFill>
                  <a:schemeClr val="bg1"/>
                </a:solidFill>
                <a:effectLst/>
                <a:latin typeface="Arial" panose="020B0604020202020204" pitchFamily="34" charset="0"/>
                <a:cs typeface="Arial" panose="020B0604020202020204" pitchFamily="34" charset="0"/>
              </a:rPr>
              <a:t> By Sight.</a:t>
            </a:r>
            <a:r>
              <a:rPr lang="en-US" sz="1400" b="1" dirty="0">
                <a:solidFill>
                  <a:schemeClr val="bg1"/>
                </a:solidFill>
                <a:effectLst/>
                <a:latin typeface="Arial" panose="020B0604020202020204" pitchFamily="34" charset="0"/>
                <a:cs typeface="Arial" panose="020B0604020202020204" pitchFamily="34" charset="0"/>
              </a:rPr>
              <a:t/>
            </a:r>
            <a:br>
              <a:rPr lang="en-US" sz="1400" b="1" dirty="0">
                <a:solidFill>
                  <a:schemeClr val="bg1"/>
                </a:solidFill>
                <a:effectLst/>
                <a:latin typeface="Arial" panose="020B0604020202020204" pitchFamily="34" charset="0"/>
                <a:cs typeface="Arial" panose="020B0604020202020204" pitchFamily="34" charset="0"/>
              </a:rPr>
            </a:br>
            <a:r>
              <a:rPr lang="en-US" sz="1400" b="1" dirty="0">
                <a:solidFill>
                  <a:schemeClr val="bg1"/>
                </a:solidFill>
                <a:effectLst/>
                <a:latin typeface="Arial" panose="020B0604020202020204" pitchFamily="34" charset="0"/>
                <a:cs typeface="Arial" panose="020B0604020202020204" pitchFamily="34" charset="0"/>
              </a:rPr>
              <a:t>Observing the width of a digital signal will also enable you to quickly narrow in on the possible signals</a:t>
            </a:r>
            <a:r>
              <a:rPr lang="en-US" sz="1400" b="1" dirty="0" smtClean="0">
                <a:solidFill>
                  <a:schemeClr val="bg1"/>
                </a:solidFill>
                <a:effectLst/>
                <a:latin typeface="Arial" panose="020B0604020202020204" pitchFamily="34" charset="0"/>
                <a:cs typeface="Arial" panose="020B0604020202020204" pitchFamily="34" charset="0"/>
              </a:rPr>
              <a:t>.</a:t>
            </a:r>
          </a:p>
          <a:p>
            <a:pPr lvl="1"/>
            <a:r>
              <a:rPr lang="en-US" sz="1400" b="1" dirty="0">
                <a:solidFill>
                  <a:schemeClr val="bg1"/>
                </a:solidFill>
                <a:effectLst/>
                <a:latin typeface="Arial" panose="020B0604020202020204" pitchFamily="34" charset="0"/>
                <a:cs typeface="Arial" panose="020B0604020202020204" pitchFamily="34" charset="0"/>
              </a:rPr>
              <a:t> </a:t>
            </a:r>
            <a:r>
              <a:rPr lang="en-US" sz="1400" b="1" dirty="0" smtClean="0">
                <a:solidFill>
                  <a:schemeClr val="bg1"/>
                </a:solidFill>
                <a:effectLst/>
                <a:latin typeface="Arial" panose="020B0604020202020204" pitchFamily="34" charset="0"/>
                <a:cs typeface="Arial" panose="020B0604020202020204" pitchFamily="34" charset="0"/>
              </a:rPr>
              <a:t>PSK31 </a:t>
            </a:r>
            <a:r>
              <a:rPr lang="en-US" sz="1400" b="1" dirty="0">
                <a:solidFill>
                  <a:schemeClr val="bg1"/>
                </a:solidFill>
                <a:effectLst/>
                <a:latin typeface="Arial" panose="020B0604020202020204" pitchFamily="34" charset="0"/>
                <a:cs typeface="Arial" panose="020B0604020202020204" pitchFamily="34" charset="0"/>
              </a:rPr>
              <a:t>should be around 31 Hz wide in your waterfall.  To some its like a 31 </a:t>
            </a:r>
            <a:r>
              <a:rPr lang="en-US" sz="1400" b="1" dirty="0" smtClean="0">
                <a:solidFill>
                  <a:schemeClr val="bg1"/>
                </a:solidFill>
                <a:effectLst/>
                <a:latin typeface="Arial" panose="020B0604020202020204" pitchFamily="34" charset="0"/>
                <a:cs typeface="Arial" panose="020B0604020202020204" pitchFamily="34" charset="0"/>
              </a:rPr>
              <a:t>Hz </a:t>
            </a:r>
            <a:r>
              <a:rPr lang="en-US" sz="1400" b="1" dirty="0">
                <a:solidFill>
                  <a:schemeClr val="bg1"/>
                </a:solidFill>
                <a:effectLst/>
                <a:latin typeface="Arial" panose="020B0604020202020204" pitchFamily="34" charset="0"/>
                <a:cs typeface="Arial" panose="020B0604020202020204" pitchFamily="34" charset="0"/>
              </a:rPr>
              <a:t>wide single vertical </a:t>
            </a:r>
            <a:r>
              <a:rPr lang="en-US" sz="1400" b="1" dirty="0" smtClean="0">
                <a:solidFill>
                  <a:schemeClr val="bg1"/>
                </a:solidFill>
                <a:effectLst/>
                <a:latin typeface="Arial" panose="020B0604020202020204" pitchFamily="34" charset="0"/>
                <a:cs typeface="Arial" panose="020B0604020202020204" pitchFamily="34" charset="0"/>
              </a:rPr>
              <a:t>trace.</a:t>
            </a:r>
          </a:p>
          <a:p>
            <a:pPr lvl="1"/>
            <a:r>
              <a:rPr lang="en-US" sz="1400" b="1" dirty="0" smtClean="0">
                <a:solidFill>
                  <a:schemeClr val="bg1"/>
                </a:solidFill>
                <a:effectLst/>
                <a:latin typeface="Arial" panose="020B0604020202020204" pitchFamily="34" charset="0"/>
                <a:cs typeface="Arial" panose="020B0604020202020204" pitchFamily="34" charset="0"/>
              </a:rPr>
              <a:t>RTTY (in HAM bands) is 170KHz wide and can be seen more clearly as two vertical traces on the waterfall and is typically shows up above 14080, 21080, and 28080 MHz.</a:t>
            </a:r>
          </a:p>
          <a:p>
            <a:pPr lvl="1"/>
            <a:r>
              <a:rPr lang="en-US" sz="1400" b="1" dirty="0" smtClean="0">
                <a:solidFill>
                  <a:schemeClr val="bg1"/>
                </a:solidFill>
                <a:effectLst/>
                <a:latin typeface="Arial" panose="020B0604020202020204" pitchFamily="34" charset="0"/>
                <a:cs typeface="Arial" panose="020B0604020202020204" pitchFamily="34" charset="0"/>
              </a:rPr>
              <a:t>If </a:t>
            </a:r>
            <a:r>
              <a:rPr lang="en-US" sz="1400" b="1" dirty="0">
                <a:solidFill>
                  <a:schemeClr val="bg1"/>
                </a:solidFill>
                <a:effectLst/>
                <a:latin typeface="Arial" panose="020B0604020202020204" pitchFamily="34" charset="0"/>
                <a:cs typeface="Arial" panose="020B0604020202020204" pitchFamily="34" charset="0"/>
              </a:rPr>
              <a:t>you can easily tell a PSK31 signal and a RTTY signal , you will recognize 85% of the signals on the </a:t>
            </a:r>
            <a:r>
              <a:rPr lang="en-US" sz="1400" b="1" dirty="0" smtClean="0">
                <a:solidFill>
                  <a:schemeClr val="bg1"/>
                </a:solidFill>
                <a:effectLst/>
                <a:latin typeface="Arial" panose="020B0604020202020204" pitchFamily="34" charset="0"/>
                <a:cs typeface="Arial" panose="020B0604020202020204" pitchFamily="34" charset="0"/>
              </a:rPr>
              <a:t>band.</a:t>
            </a:r>
          </a:p>
          <a:p>
            <a:pPr marL="0" indent="0">
              <a:buNone/>
            </a:pPr>
            <a:r>
              <a:rPr lang="en-US" sz="1400" b="1" dirty="0" smtClean="0">
                <a:solidFill>
                  <a:schemeClr val="bg1"/>
                </a:solidFill>
                <a:effectLst/>
                <a:latin typeface="Arial" panose="020B0604020202020204" pitchFamily="34" charset="0"/>
                <a:cs typeface="Arial" panose="020B0604020202020204" pitchFamily="34" charset="0"/>
              </a:rPr>
              <a:t>3</a:t>
            </a:r>
            <a:r>
              <a:rPr lang="en-US" sz="1400" b="1" dirty="0">
                <a:solidFill>
                  <a:schemeClr val="bg1"/>
                </a:solidFill>
                <a:effectLst/>
                <a:latin typeface="Arial" panose="020B0604020202020204" pitchFamily="34" charset="0"/>
                <a:cs typeface="Arial" panose="020B0604020202020204" pitchFamily="34" charset="0"/>
              </a:rPr>
              <a:t>.</a:t>
            </a:r>
            <a:r>
              <a:rPr lang="en-US" sz="1400" b="1" u="sng" dirty="0">
                <a:solidFill>
                  <a:schemeClr val="bg1"/>
                </a:solidFill>
                <a:effectLst/>
                <a:latin typeface="Arial" panose="020B0604020202020204" pitchFamily="34" charset="0"/>
                <a:cs typeface="Arial" panose="020B0604020202020204" pitchFamily="34" charset="0"/>
              </a:rPr>
              <a:t> Hearing.</a:t>
            </a:r>
            <a:r>
              <a:rPr lang="en-US" sz="1400" b="1" dirty="0">
                <a:solidFill>
                  <a:schemeClr val="bg1"/>
                </a:solidFill>
                <a:effectLst/>
                <a:latin typeface="Arial" panose="020B0604020202020204" pitchFamily="34" charset="0"/>
                <a:cs typeface="Arial" panose="020B0604020202020204" pitchFamily="34" charset="0"/>
              </a:rPr>
              <a:t/>
            </a:r>
            <a:br>
              <a:rPr lang="en-US" sz="1400" b="1" dirty="0">
                <a:solidFill>
                  <a:schemeClr val="bg1"/>
                </a:solidFill>
                <a:effectLst/>
                <a:latin typeface="Arial" panose="020B0604020202020204" pitchFamily="34" charset="0"/>
                <a:cs typeface="Arial" panose="020B0604020202020204" pitchFamily="34" charset="0"/>
              </a:rPr>
            </a:br>
            <a:r>
              <a:rPr lang="en-US" sz="1400" b="1" dirty="0">
                <a:solidFill>
                  <a:schemeClr val="bg1"/>
                </a:solidFill>
                <a:effectLst/>
                <a:latin typeface="Arial" panose="020B0604020202020204" pitchFamily="34" charset="0"/>
                <a:cs typeface="Arial" panose="020B0604020202020204" pitchFamily="34" charset="0"/>
              </a:rPr>
              <a:t>Your ears can be quite valuable in this regard.  The sounds are not easy to describe in writing BUT if you have the software installed, all you need to do is press TRANSMIT (with a dummy load or no radio  connected) and you can easily hear what the modes sound like.  Some have a  different sound if they are just idling, so activate each mode and execute a macro with a CQ in it.    Eventually you will easily recognize Hell (a sick CW-like sound), the shrill RTTY sound, or the low roaring noise of  MT63 signal</a:t>
            </a:r>
            <a:r>
              <a:rPr lang="en-US" sz="1400" b="1" dirty="0" smtClean="0">
                <a:solidFill>
                  <a:schemeClr val="bg1"/>
                </a:solidFill>
                <a:effectLst/>
                <a:latin typeface="Arial" panose="020B0604020202020204" pitchFamily="34" charset="0"/>
                <a:cs typeface="Arial" panose="020B0604020202020204" pitchFamily="34" charset="0"/>
              </a:rPr>
              <a:t>. </a:t>
            </a:r>
            <a:r>
              <a:rPr lang="en-US" sz="1400" b="1" dirty="0">
                <a:solidFill>
                  <a:schemeClr val="bg1"/>
                </a:solidFill>
                <a:effectLst/>
                <a:latin typeface="Arial" panose="020B0604020202020204" pitchFamily="34" charset="0"/>
                <a:cs typeface="Arial" panose="020B0604020202020204" pitchFamily="34" charset="0"/>
              </a:rPr>
              <a:t>Some modes like Olivia , </a:t>
            </a:r>
            <a:r>
              <a:rPr lang="en-US" sz="1400" b="1" dirty="0" err="1">
                <a:solidFill>
                  <a:schemeClr val="bg1"/>
                </a:solidFill>
                <a:effectLst/>
                <a:latin typeface="Arial" panose="020B0604020202020204" pitchFamily="34" charset="0"/>
                <a:cs typeface="Arial" panose="020B0604020202020204" pitchFamily="34" charset="0"/>
              </a:rPr>
              <a:t>Contestia</a:t>
            </a:r>
            <a:r>
              <a:rPr lang="en-US" sz="1400" b="1" dirty="0">
                <a:solidFill>
                  <a:schemeClr val="bg1"/>
                </a:solidFill>
                <a:effectLst/>
                <a:latin typeface="Arial" panose="020B0604020202020204" pitchFamily="34" charset="0"/>
                <a:cs typeface="Arial" panose="020B0604020202020204" pitchFamily="34" charset="0"/>
              </a:rPr>
              <a:t>, Thor, MFSK16, and Domino sound quite alike.</a:t>
            </a:r>
            <a:endParaRPr lang="en-US" sz="1400" b="1" dirty="0" smtClean="0">
              <a:solidFill>
                <a:schemeClr val="bg1"/>
              </a:solidFill>
              <a:effectLst/>
              <a:latin typeface="Arial" panose="020B0604020202020204" pitchFamily="34" charset="0"/>
              <a:cs typeface="Arial" panose="020B0604020202020204" pitchFamily="34" charset="0"/>
            </a:endParaRPr>
          </a:p>
          <a:p>
            <a:endParaRPr lang="en-US" sz="1400" dirty="0"/>
          </a:p>
        </p:txBody>
      </p:sp>
      <p:sp>
        <p:nvSpPr>
          <p:cNvPr id="4" name="Rectangle 3"/>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74394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972312"/>
          </a:xfrm>
        </p:spPr>
        <p:txBody>
          <a:bodyPr/>
          <a:lstStyle/>
          <a:p>
            <a:r>
              <a:rPr lang="en-US" b="1" dirty="0" smtClean="0">
                <a:solidFill>
                  <a:schemeClr val="bg1"/>
                </a:solidFill>
              </a:rPr>
              <a:t>Digital modes (Keyboard conversations)</a:t>
            </a:r>
            <a:endParaRPr lang="en-US" b="1" dirty="0">
              <a:solidFill>
                <a:schemeClr val="bg1"/>
              </a:solidFill>
            </a:endParaRPr>
          </a:p>
        </p:txBody>
      </p:sp>
      <p:sp>
        <p:nvSpPr>
          <p:cNvPr id="6" name="Text Placeholder 5"/>
          <p:cNvSpPr>
            <a:spLocks noGrp="1"/>
          </p:cNvSpPr>
          <p:nvPr>
            <p:ph type="body" sz="half" idx="15"/>
          </p:nvPr>
        </p:nvSpPr>
        <p:spPr>
          <a:xfrm>
            <a:off x="1127918" y="2198975"/>
            <a:ext cx="3208735" cy="2430936"/>
          </a:xfrm>
        </p:spPr>
        <p:txBody>
          <a:bodyPr>
            <a:normAutofit/>
          </a:bodyPr>
          <a:lstStyle/>
          <a:p>
            <a:pPr marL="285750" indent="-285750">
              <a:buFont typeface="Arial" panose="020B0604020202020204" pitchFamily="34" charset="0"/>
              <a:buChar char="•"/>
            </a:pPr>
            <a:r>
              <a:rPr lang="en-US" sz="2000" b="1" dirty="0" smtClean="0">
                <a:solidFill>
                  <a:schemeClr val="bg1"/>
                </a:solidFill>
                <a:effectLst/>
              </a:rPr>
              <a:t>AMTOR</a:t>
            </a:r>
          </a:p>
          <a:p>
            <a:pPr marL="285750" indent="-285750">
              <a:buFont typeface="Arial" panose="020B0604020202020204" pitchFamily="34" charset="0"/>
              <a:buChar char="•"/>
            </a:pPr>
            <a:r>
              <a:rPr lang="en-US" sz="2000" b="1" dirty="0" smtClean="0">
                <a:solidFill>
                  <a:schemeClr val="bg1"/>
                </a:solidFill>
                <a:effectLst/>
              </a:rPr>
              <a:t>CW</a:t>
            </a:r>
            <a:endParaRPr lang="en-US" sz="2000" b="1" dirty="0">
              <a:solidFill>
                <a:schemeClr val="bg1"/>
              </a:solidFill>
              <a:effectLst/>
            </a:endParaRPr>
          </a:p>
          <a:p>
            <a:pPr marL="285750" indent="-285750">
              <a:buFont typeface="Arial" panose="020B0604020202020204" pitchFamily="34" charset="0"/>
              <a:buChar char="•"/>
            </a:pPr>
            <a:r>
              <a:rPr lang="en-US" sz="2000" b="1" dirty="0" smtClean="0">
                <a:solidFill>
                  <a:schemeClr val="bg1"/>
                </a:solidFill>
                <a:effectLst/>
              </a:rPr>
              <a:t>PSK-31</a:t>
            </a:r>
          </a:p>
          <a:p>
            <a:pPr marL="285750" indent="-285750">
              <a:buFont typeface="Arial" panose="020B0604020202020204" pitchFamily="34" charset="0"/>
              <a:buChar char="•"/>
            </a:pPr>
            <a:r>
              <a:rPr lang="en-US" sz="2000" b="1" dirty="0" smtClean="0">
                <a:solidFill>
                  <a:schemeClr val="bg1"/>
                </a:solidFill>
                <a:effectLst/>
              </a:rPr>
              <a:t>PSK-63</a:t>
            </a:r>
          </a:p>
          <a:p>
            <a:endParaRPr lang="en-US" dirty="0"/>
          </a:p>
        </p:txBody>
      </p:sp>
      <p:sp>
        <p:nvSpPr>
          <p:cNvPr id="7" name="Text Placeholder 6"/>
          <p:cNvSpPr>
            <a:spLocks noGrp="1"/>
          </p:cNvSpPr>
          <p:nvPr>
            <p:ph type="body" sz="half" idx="16"/>
          </p:nvPr>
        </p:nvSpPr>
        <p:spPr>
          <a:xfrm>
            <a:off x="4504213" y="2202147"/>
            <a:ext cx="3195830" cy="2430936"/>
          </a:xfrm>
        </p:spPr>
        <p:txBody>
          <a:bodyPr>
            <a:normAutofit/>
          </a:bodyPr>
          <a:lstStyle/>
          <a:p>
            <a:pPr marL="285750" indent="-285750">
              <a:buFont typeface="Arial" panose="020B0604020202020204" pitchFamily="34" charset="0"/>
              <a:buChar char="•"/>
            </a:pPr>
            <a:r>
              <a:rPr lang="en-US" sz="2000" b="1" dirty="0">
                <a:solidFill>
                  <a:schemeClr val="bg1"/>
                </a:solidFill>
                <a:effectLst/>
              </a:rPr>
              <a:t>RTTY</a:t>
            </a:r>
          </a:p>
          <a:p>
            <a:pPr marL="285750" indent="-285750">
              <a:buFont typeface="Arial" panose="020B0604020202020204" pitchFamily="34" charset="0"/>
              <a:buChar char="•"/>
            </a:pPr>
            <a:r>
              <a:rPr lang="en-US" sz="2000" b="1" dirty="0" smtClean="0">
                <a:solidFill>
                  <a:schemeClr val="bg1"/>
                </a:solidFill>
                <a:effectLst/>
              </a:rPr>
              <a:t>HELLSHREIBER</a:t>
            </a:r>
            <a:endParaRPr lang="en-US" sz="2000" b="1" dirty="0">
              <a:solidFill>
                <a:schemeClr val="bg1"/>
              </a:solidFill>
              <a:effectLst/>
            </a:endParaRPr>
          </a:p>
          <a:p>
            <a:pPr marL="285750" indent="-285750">
              <a:buFont typeface="Arial" panose="020B0604020202020204" pitchFamily="34" charset="0"/>
              <a:buChar char="•"/>
            </a:pPr>
            <a:r>
              <a:rPr lang="en-US" sz="2000" b="1" dirty="0" smtClean="0">
                <a:solidFill>
                  <a:schemeClr val="bg1"/>
                </a:solidFill>
                <a:effectLst/>
              </a:rPr>
              <a:t>MFSK16</a:t>
            </a:r>
            <a:endParaRPr lang="en-US" sz="2000" b="1" dirty="0">
              <a:solidFill>
                <a:schemeClr val="bg1"/>
              </a:solidFill>
              <a:effectLst/>
            </a:endParaRPr>
          </a:p>
          <a:p>
            <a:pPr marL="285750" indent="-285750">
              <a:buFont typeface="Arial" panose="020B0604020202020204" pitchFamily="34" charset="0"/>
              <a:buChar char="•"/>
            </a:pPr>
            <a:r>
              <a:rPr lang="en-US" sz="2000" b="1" dirty="0" smtClean="0">
                <a:solidFill>
                  <a:schemeClr val="bg1"/>
                </a:solidFill>
                <a:effectLst/>
              </a:rPr>
              <a:t>OLIVIA </a:t>
            </a:r>
            <a:r>
              <a:rPr lang="en-US" sz="2000" b="1" dirty="0">
                <a:solidFill>
                  <a:schemeClr val="bg1"/>
                </a:solidFill>
                <a:effectLst/>
              </a:rPr>
              <a:t>64/2000</a:t>
            </a:r>
          </a:p>
        </p:txBody>
      </p:sp>
      <p:sp>
        <p:nvSpPr>
          <p:cNvPr id="8" name="Text Placeholder 7"/>
          <p:cNvSpPr>
            <a:spLocks noGrp="1"/>
          </p:cNvSpPr>
          <p:nvPr>
            <p:ph type="body" sz="half" idx="17"/>
          </p:nvPr>
        </p:nvSpPr>
        <p:spPr>
          <a:xfrm>
            <a:off x="7852442" y="2208119"/>
            <a:ext cx="3194968" cy="2430936"/>
          </a:xfrm>
        </p:spPr>
        <p:txBody>
          <a:bodyPr>
            <a:normAutofit/>
          </a:bodyPr>
          <a:lstStyle/>
          <a:p>
            <a:pPr marL="285750" indent="-285750">
              <a:buFont typeface="Arial" panose="020B0604020202020204" pitchFamily="34" charset="0"/>
              <a:buChar char="•"/>
            </a:pPr>
            <a:r>
              <a:rPr lang="en-US" sz="2000" b="1" dirty="0" smtClean="0">
                <a:solidFill>
                  <a:schemeClr val="bg1"/>
                </a:solidFill>
                <a:effectLst/>
              </a:rPr>
              <a:t>MT63/2000</a:t>
            </a:r>
          </a:p>
          <a:p>
            <a:pPr marL="285750" indent="-285750">
              <a:buFont typeface="Arial" panose="020B0604020202020204" pitchFamily="34" charset="0"/>
              <a:buChar char="•"/>
            </a:pPr>
            <a:r>
              <a:rPr lang="en-US" sz="2000" b="1" dirty="0" smtClean="0">
                <a:solidFill>
                  <a:schemeClr val="bg1"/>
                </a:solidFill>
                <a:effectLst/>
              </a:rPr>
              <a:t>THROB-4</a:t>
            </a:r>
          </a:p>
          <a:p>
            <a:pPr marL="285750" indent="-285750">
              <a:buFont typeface="Arial" panose="020B0604020202020204" pitchFamily="34" charset="0"/>
              <a:buChar char="•"/>
            </a:pPr>
            <a:r>
              <a:rPr lang="en-US" sz="2000" b="1" dirty="0" smtClean="0">
                <a:solidFill>
                  <a:schemeClr val="bg1"/>
                </a:solidFill>
                <a:effectLst/>
              </a:rPr>
              <a:t>JT65A</a:t>
            </a:r>
            <a:endParaRPr lang="en-US" sz="2000" b="1" dirty="0">
              <a:solidFill>
                <a:schemeClr val="bg1"/>
              </a:solidFill>
              <a:effectLst/>
            </a:endParaRPr>
          </a:p>
          <a:p>
            <a:pPr marL="285750" indent="-285750">
              <a:buFont typeface="Arial" panose="020B0604020202020204" pitchFamily="34" charset="0"/>
              <a:buChar char="•"/>
            </a:pPr>
            <a:endParaRPr lang="en-US" sz="2000" dirty="0" smtClean="0"/>
          </a:p>
        </p:txBody>
      </p:sp>
      <p:sp>
        <p:nvSpPr>
          <p:cNvPr id="9" name="Rectangle 8"/>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44931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36085"/>
          </a:xfrm>
        </p:spPr>
        <p:txBody>
          <a:bodyPr>
            <a:noAutofit/>
          </a:bodyPr>
          <a:lstStyle/>
          <a:p>
            <a:r>
              <a:rPr lang="en-US" b="1" dirty="0" smtClean="0">
                <a:solidFill>
                  <a:schemeClr val="bg1"/>
                </a:solidFill>
              </a:rPr>
              <a:t>AMTOR</a:t>
            </a:r>
            <a:endParaRPr lang="en-US" b="1" dirty="0">
              <a:solidFill>
                <a:schemeClr val="bg1"/>
              </a:solidFill>
            </a:endParaRPr>
          </a:p>
        </p:txBody>
      </p:sp>
      <p:sp>
        <p:nvSpPr>
          <p:cNvPr id="3" name="Content Placeholder 2"/>
          <p:cNvSpPr>
            <a:spLocks noGrp="1"/>
          </p:cNvSpPr>
          <p:nvPr>
            <p:ph idx="1"/>
          </p:nvPr>
        </p:nvSpPr>
        <p:spPr>
          <a:xfrm>
            <a:off x="1141413" y="1219445"/>
            <a:ext cx="9905999" cy="2788857"/>
          </a:xfrm>
        </p:spPr>
        <p:txBody>
          <a:bodyPr>
            <a:normAutofit fontScale="92500" lnSpcReduction="10000"/>
          </a:bodyPr>
          <a:lstStyle/>
          <a:p>
            <a:pPr marL="0" indent="0">
              <a:buNone/>
            </a:pPr>
            <a:r>
              <a:rPr lang="en-US" b="1" u="sng" dirty="0">
                <a:effectLst>
                  <a:outerShdw blurRad="38100" dist="38100" dir="2700000" algn="tl">
                    <a:srgbClr val="000000">
                      <a:alpha val="43137"/>
                    </a:srgbClr>
                  </a:outerShdw>
                </a:effectLst>
                <a:hlinkClick r:id="rId4"/>
              </a:rPr>
              <a:t>AMTOR</a:t>
            </a:r>
            <a:r>
              <a:rPr lang="en-US" b="1" dirty="0">
                <a:solidFill>
                  <a:schemeClr val="bg1"/>
                </a:solidFill>
                <a:effectLst/>
                <a:latin typeface="Arial" panose="020B0604020202020204" pitchFamily="34" charset="0"/>
                <a:cs typeface="Arial" panose="020B0604020202020204" pitchFamily="34" charset="0"/>
              </a:rPr>
              <a:t> is an FSK mode that has been fading into history. While a robust mode, it only has 5 bits (as did its predecessor RTTY) and can not transfer extended ASCII or any binary data. With a set operating rate of 100 baud, it does not effectively compete with the speed and error correction of more modern ARQ modes. The non-ARQ version of this mode is known as FEC, and known as SITOR-B by the Marine Information services.</a:t>
            </a:r>
          </a:p>
        </p:txBody>
      </p:sp>
      <p:pic>
        <p:nvPicPr>
          <p:cNvPr id="4" name="amto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1011" y="668120"/>
            <a:ext cx="406400" cy="406400"/>
          </a:xfrm>
          <a:prstGeom prst="rect">
            <a:avLst/>
          </a:prstGeom>
        </p:spPr>
      </p:pic>
      <p:pic>
        <p:nvPicPr>
          <p:cNvPr id="5" name="Picture 5" descr="pic_amtorfe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6968" y="4440936"/>
            <a:ext cx="2222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69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67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527078"/>
            <a:ext cx="9905998" cy="693447"/>
          </a:xfrm>
        </p:spPr>
        <p:txBody>
          <a:bodyPr>
            <a:normAutofit/>
          </a:bodyPr>
          <a:lstStyle/>
          <a:p>
            <a:r>
              <a:rPr lang="en-US" b="1" dirty="0" err="1" smtClean="0">
                <a:solidFill>
                  <a:schemeClr val="bg1"/>
                </a:solidFill>
              </a:rPr>
              <a:t>Cw</a:t>
            </a:r>
            <a:endParaRPr lang="en-US" b="1" dirty="0">
              <a:solidFill>
                <a:schemeClr val="bg1"/>
              </a:solidFill>
            </a:endParaRPr>
          </a:p>
        </p:txBody>
      </p:sp>
      <p:pic>
        <p:nvPicPr>
          <p:cNvPr id="4" name="Content Placeholder 3"/>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679713" y="3905216"/>
            <a:ext cx="3274978" cy="2355686"/>
          </a:xfrm>
        </p:spPr>
      </p:pic>
      <p:sp>
        <p:nvSpPr>
          <p:cNvPr id="17" name="TextBox 16"/>
          <p:cNvSpPr txBox="1"/>
          <p:nvPr/>
        </p:nvSpPr>
        <p:spPr>
          <a:xfrm>
            <a:off x="1273012" y="1166854"/>
            <a:ext cx="5068154" cy="2339102"/>
          </a:xfrm>
          <a:prstGeom prst="rect">
            <a:avLst/>
          </a:prstGeom>
          <a:noFill/>
        </p:spPr>
        <p:txBody>
          <a:bodyPr wrap="square" rtlCol="0">
            <a:spAutoFit/>
          </a:bodyPr>
          <a:lstStyle/>
          <a:p>
            <a:r>
              <a:rPr lang="en-US" sz="1600" b="1" dirty="0">
                <a:solidFill>
                  <a:schemeClr val="bg1"/>
                </a:solidFill>
              </a:rPr>
              <a:t>A</a:t>
            </a:r>
            <a:r>
              <a:rPr lang="en-US" dirty="0"/>
              <a:t> </a:t>
            </a:r>
            <a:r>
              <a:rPr lang="en-US" b="1" dirty="0">
                <a:solidFill>
                  <a:srgbClr val="FFC000"/>
                </a:solidFill>
                <a:effectLst>
                  <a:outerShdw blurRad="38100" dist="38100" dir="2700000" algn="tl">
                    <a:srgbClr val="000000">
                      <a:alpha val="43137"/>
                    </a:srgbClr>
                  </a:outerShdw>
                </a:effectLst>
              </a:rPr>
              <a:t>continuous wave</a:t>
            </a:r>
            <a:r>
              <a:rPr lang="en-US" dirty="0"/>
              <a:t> </a:t>
            </a:r>
            <a:r>
              <a:rPr lang="en-US" sz="1600" b="1" dirty="0">
                <a:solidFill>
                  <a:schemeClr val="bg1"/>
                </a:solidFill>
                <a:latin typeface="Arial" panose="020B0604020202020204" pitchFamily="34" charset="0"/>
                <a:cs typeface="Arial" panose="020B0604020202020204" pitchFamily="34" charset="0"/>
              </a:rPr>
              <a:t>or continuous waveform (CW) is an electromagnetic wave of constant amplitude and frequency; and in mathematical analysis, of infinite duration. Continuous wave is also the name given to an early method of radio transmission, in which a carrier wave is switched on and off. Information is carried in the varying duration of the on and off periods of the signal, for example by Morse code in early radio. </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9457" y="1779259"/>
            <a:ext cx="3163613" cy="3945835"/>
          </a:xfrm>
          <a:prstGeom prst="rect">
            <a:avLst/>
          </a:prstGeom>
        </p:spPr>
      </p:pic>
      <p:pic>
        <p:nvPicPr>
          <p:cNvPr id="20" name="cw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41011" y="746801"/>
            <a:ext cx="406400" cy="406400"/>
          </a:xfrm>
          <a:prstGeom prst="rect">
            <a:avLst/>
          </a:prstGeom>
        </p:spPr>
      </p:pic>
      <p:sp>
        <p:nvSpPr>
          <p:cNvPr id="21" name="Rectangle 20"/>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863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6"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01019"/>
          </a:xfrm>
        </p:spPr>
        <p:txBody>
          <a:bodyPr/>
          <a:lstStyle/>
          <a:p>
            <a:r>
              <a:rPr lang="en-US" b="1" dirty="0" smtClean="0">
                <a:solidFill>
                  <a:schemeClr val="bg1"/>
                </a:solidFill>
              </a:rPr>
              <a:t>PSK-31 (PHASE SHIFT KEYING)</a:t>
            </a:r>
            <a:endParaRPr lang="en-US" b="1" dirty="0">
              <a:solidFill>
                <a:schemeClr val="bg1"/>
              </a:solidFill>
            </a:endParaRPr>
          </a:p>
        </p:txBody>
      </p:sp>
      <p:sp>
        <p:nvSpPr>
          <p:cNvPr id="5" name="Content Placeholder 4"/>
          <p:cNvSpPr>
            <a:spLocks noGrp="1"/>
          </p:cNvSpPr>
          <p:nvPr>
            <p:ph idx="1"/>
          </p:nvPr>
        </p:nvSpPr>
        <p:spPr>
          <a:xfrm>
            <a:off x="1141412" y="1219536"/>
            <a:ext cx="9905999" cy="4571665"/>
          </a:xfrm>
        </p:spPr>
        <p:txBody>
          <a:bodyPr>
            <a:normAutofit/>
          </a:bodyPr>
          <a:lstStyle/>
          <a:p>
            <a:r>
              <a:rPr lang="en-US" b="1" u="sng" dirty="0">
                <a:latin typeface="Arial" panose="020B0604020202020204" pitchFamily="34" charset="0"/>
                <a:hlinkClick r:id="rId4"/>
              </a:rPr>
              <a:t>PSK31</a:t>
            </a:r>
            <a:r>
              <a:rPr lang="en-US" dirty="0">
                <a:latin typeface="Arial" panose="020B0604020202020204" pitchFamily="34" charset="0"/>
              </a:rPr>
              <a:t> </a:t>
            </a:r>
            <a:r>
              <a:rPr lang="en-US" sz="2000" b="1" dirty="0">
                <a:solidFill>
                  <a:schemeClr val="bg1"/>
                </a:solidFill>
                <a:effectLst/>
                <a:latin typeface="Arial" panose="020B0604020202020204" pitchFamily="34" charset="0"/>
              </a:rPr>
              <a:t>is </a:t>
            </a:r>
            <a:r>
              <a:rPr lang="en-US" sz="2000" b="1" dirty="0" smtClean="0">
                <a:solidFill>
                  <a:schemeClr val="bg1"/>
                </a:solidFill>
                <a:effectLst/>
                <a:latin typeface="Arial" panose="020B0604020202020204" pitchFamily="34" charset="0"/>
              </a:rPr>
              <a:t>presently </a:t>
            </a:r>
            <a:r>
              <a:rPr lang="en-US" sz="2000" b="1" dirty="0">
                <a:solidFill>
                  <a:schemeClr val="bg1"/>
                </a:solidFill>
                <a:effectLst/>
                <a:latin typeface="Arial" panose="020B0604020202020204" pitchFamily="34" charset="0"/>
              </a:rPr>
              <a:t>the standard for live keyboard communications. It combines the advantages of a simple variable length text code with a narrow bandwidth phase-shift keying (PSK) signal. A PSK31 signal sounds like a single tone or note with a slight wobble and is used for real-time keyboard-to-keyboard  text “chats” over the air at a 31 </a:t>
            </a:r>
            <a:r>
              <a:rPr lang="en-US" sz="2000" b="1" dirty="0" smtClean="0">
                <a:solidFill>
                  <a:schemeClr val="bg1"/>
                </a:solidFill>
                <a:effectLst/>
                <a:latin typeface="Arial" panose="020B0604020202020204" pitchFamily="34" charset="0"/>
              </a:rPr>
              <a:t>baud. </a:t>
            </a:r>
            <a:r>
              <a:rPr lang="en-US" sz="2000" b="1" dirty="0">
                <a:solidFill>
                  <a:schemeClr val="bg1"/>
                </a:solidFill>
                <a:effectLst/>
                <a:latin typeface="Arial" panose="020B0604020202020204" pitchFamily="34" charset="0"/>
              </a:rPr>
              <a:t>Most of the ASCII characters are supported. A second version having four (quad) phase shifts (QPSK) is available that provides Forward Error Correction (FEC) at the cost of reduced Signal to Noise ratio.</a:t>
            </a:r>
            <a:endParaRPr lang="en-US" sz="2000" b="1" dirty="0">
              <a:solidFill>
                <a:schemeClr val="bg1"/>
              </a:solidFill>
              <a:effectLst/>
            </a:endParaRPr>
          </a:p>
        </p:txBody>
      </p:sp>
      <p:pic>
        <p:nvPicPr>
          <p:cNvPr id="3" name="psk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1011" y="715827"/>
            <a:ext cx="406400" cy="4064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7261" y="5056567"/>
            <a:ext cx="9254300" cy="1469268"/>
          </a:xfrm>
          <a:prstGeom prst="rect">
            <a:avLst/>
          </a:prstGeom>
        </p:spPr>
      </p:pic>
      <p:sp>
        <p:nvSpPr>
          <p:cNvPr id="6" name="Rectangle 5"/>
          <p:cNvSpPr/>
          <p:nvPr/>
        </p:nvSpPr>
        <p:spPr>
          <a:xfrm>
            <a:off x="950912" y="1219537"/>
            <a:ext cx="10835640" cy="923330"/>
          </a:xfrm>
          <a:prstGeom prst="rect">
            <a:avLst/>
          </a:prstGeom>
        </p:spPr>
        <p:txBody>
          <a:bodyPr wrap="square">
            <a:spAutoFit/>
          </a:bodyPr>
          <a:lstStyle/>
          <a:p>
            <a:r>
              <a:rPr lang="en-US" dirty="0">
                <a:latin typeface="Arial" panose="020B0604020202020204" pitchFamily="34" charset="0"/>
              </a:rPr>
              <a:t/>
            </a:r>
            <a:br>
              <a:rPr lang="en-US" dirty="0">
                <a:latin typeface="Arial" panose="020B0604020202020204" pitchFamily="34" charset="0"/>
              </a:rPr>
            </a:br>
            <a:r>
              <a:rPr lang="en-US" dirty="0">
                <a:latin typeface="Arial" panose="020B0604020202020204" pitchFamily="34" charset="0"/>
              </a:rPr>
              <a:t/>
            </a:r>
            <a:br>
              <a:rPr lang="en-US" dirty="0">
                <a:latin typeface="Arial" panose="020B0604020202020204" pitchFamily="34" charset="0"/>
              </a:rPr>
            </a:br>
            <a:endParaRPr lang="en-US" dirty="0"/>
          </a:p>
        </p:txBody>
      </p:sp>
      <p:sp>
        <p:nvSpPr>
          <p:cNvPr id="7" name="Rectangle 6"/>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839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61642"/>
          </a:xfrm>
        </p:spPr>
        <p:txBody>
          <a:bodyPr>
            <a:normAutofit/>
          </a:bodyPr>
          <a:lstStyle/>
          <a:p>
            <a:r>
              <a:rPr lang="en-US" b="1" dirty="0">
                <a:solidFill>
                  <a:schemeClr val="bg1"/>
                </a:solidFill>
              </a:rPr>
              <a:t>Psk-63 (PHASE SHIFT KEYING)</a:t>
            </a:r>
          </a:p>
        </p:txBody>
      </p:sp>
      <p:sp>
        <p:nvSpPr>
          <p:cNvPr id="9" name="Content Placeholder 8"/>
          <p:cNvSpPr>
            <a:spLocks noGrp="1"/>
          </p:cNvSpPr>
          <p:nvPr>
            <p:ph idx="1"/>
          </p:nvPr>
        </p:nvSpPr>
        <p:spPr>
          <a:xfrm>
            <a:off x="1141412" y="1154602"/>
            <a:ext cx="9905999" cy="3541714"/>
          </a:xfrm>
        </p:spPr>
        <p:txBody>
          <a:bodyPr>
            <a:normAutofit/>
          </a:bodyPr>
          <a:lstStyle/>
          <a:p>
            <a:pPr marL="0" indent="0">
              <a:buNone/>
            </a:pPr>
            <a:r>
              <a:rPr lang="en-US" b="1" u="sng" dirty="0" smtClean="0">
                <a:effectLst>
                  <a:outerShdw blurRad="38100" dist="38100" dir="2700000" algn="tl">
                    <a:srgbClr val="000000">
                      <a:alpha val="43137"/>
                    </a:srgbClr>
                  </a:outerShdw>
                </a:effectLst>
                <a:latin typeface="Arial" panose="020B0604020202020204" pitchFamily="34" charset="0"/>
                <a:hlinkClick r:id="rId4"/>
              </a:rPr>
              <a:t>PSK63</a:t>
            </a:r>
            <a:r>
              <a:rPr lang="en-US" dirty="0" smtClean="0">
                <a:latin typeface="Arial" panose="020B0604020202020204" pitchFamily="34" charset="0"/>
              </a:rPr>
              <a:t> </a:t>
            </a:r>
            <a:r>
              <a:rPr lang="en-US" sz="2000" b="1" dirty="0">
                <a:solidFill>
                  <a:schemeClr val="bg1"/>
                </a:solidFill>
                <a:effectLst/>
                <a:latin typeface="Arial" panose="020B0604020202020204" pitchFamily="34" charset="0"/>
              </a:rPr>
              <a:t>is a new DSP based mode for sending keyboard text over paths that experience fading and interference from other signals. It is accomplished by a complex scheme to encode text in a matrix of 64 tones over time and frequency. This overkill method provides a "cushion" of error correction at the receiving end while still providing a 100 WPM rate. The wide bandwidth (1 kHz for the standard method) makes this mode less desirable on crowded ham bands such as 20 meters. The PSK-63 is the wider signal on the far right of the waterfall, compared to PSK-31.</a:t>
            </a:r>
            <a:endParaRPr lang="en-US" sz="2000" b="1" dirty="0">
              <a:solidFill>
                <a:schemeClr val="bg1"/>
              </a:solidFill>
              <a:effectLst/>
            </a:endParaRPr>
          </a:p>
          <a:p>
            <a:endParaRPr lang="en-US" dirty="0"/>
          </a:p>
        </p:txBody>
      </p:sp>
      <p:pic>
        <p:nvPicPr>
          <p:cNvPr id="3" name="psk6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1011" y="683360"/>
            <a:ext cx="406400" cy="4064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2671" y="4477576"/>
            <a:ext cx="9100955" cy="2127313"/>
          </a:xfrm>
          <a:prstGeom prst="rect">
            <a:avLst/>
          </a:prstGeom>
        </p:spPr>
      </p:pic>
      <p:sp>
        <p:nvSpPr>
          <p:cNvPr id="6" name="Rectangle 5"/>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8" name="Straight Arrow Connector 7"/>
          <p:cNvCxnSpPr/>
          <p:nvPr/>
        </p:nvCxnSpPr>
        <p:spPr>
          <a:xfrm flipH="1" flipV="1">
            <a:off x="9752584" y="5957687"/>
            <a:ext cx="0" cy="822960"/>
          </a:xfrm>
          <a:prstGeom prst="straightConnector1">
            <a:avLst/>
          </a:prstGeom>
          <a:ln w="889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7623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21002"/>
          </a:xfrm>
        </p:spPr>
        <p:txBody>
          <a:bodyPr/>
          <a:lstStyle/>
          <a:p>
            <a:r>
              <a:rPr lang="en-US" b="1" dirty="0" smtClean="0">
                <a:solidFill>
                  <a:schemeClr val="bg1"/>
                </a:solidFill>
              </a:rPr>
              <a:t>RTTY (shifted to 1000 </a:t>
            </a:r>
            <a:r>
              <a:rPr lang="en-US" b="1" dirty="0" err="1" smtClean="0">
                <a:solidFill>
                  <a:schemeClr val="bg1"/>
                </a:solidFill>
              </a:rPr>
              <a:t>h</a:t>
            </a:r>
            <a:r>
              <a:rPr lang="en-US" b="1" cap="none" dirty="0" err="1" smtClean="0">
                <a:solidFill>
                  <a:schemeClr val="bg1"/>
                </a:solidFill>
              </a:rPr>
              <a:t>z</a:t>
            </a:r>
            <a:r>
              <a:rPr lang="en-US" b="1" dirty="0" smtClean="0">
                <a:solidFill>
                  <a:schemeClr val="bg1"/>
                </a:solidFill>
              </a:rPr>
              <a:t>) – RADIO TELETYPE</a:t>
            </a:r>
            <a:endParaRPr lang="en-US" b="1" dirty="0">
              <a:solidFill>
                <a:schemeClr val="bg1"/>
              </a:solidFill>
            </a:endParaRPr>
          </a:p>
        </p:txBody>
      </p:sp>
      <p:sp>
        <p:nvSpPr>
          <p:cNvPr id="7" name="Content Placeholder 6"/>
          <p:cNvSpPr>
            <a:spLocks noGrp="1"/>
          </p:cNvSpPr>
          <p:nvPr>
            <p:ph idx="1"/>
          </p:nvPr>
        </p:nvSpPr>
        <p:spPr>
          <a:xfrm>
            <a:off x="1141413" y="1239520"/>
            <a:ext cx="9905999" cy="3672219"/>
          </a:xfrm>
        </p:spPr>
        <p:txBody>
          <a:bodyPr/>
          <a:lstStyle/>
          <a:p>
            <a:pPr marL="0" indent="0">
              <a:buNone/>
            </a:pPr>
            <a:r>
              <a:rPr lang="en-US" b="1" u="sng" dirty="0">
                <a:latin typeface="Arial" panose="020B0604020202020204" pitchFamily="34" charset="0"/>
                <a:hlinkClick r:id="rId4"/>
              </a:rPr>
              <a:t>RTTY</a:t>
            </a:r>
            <a:r>
              <a:rPr lang="en-US" dirty="0">
                <a:latin typeface="Arial" panose="020B0604020202020204" pitchFamily="34" charset="0"/>
              </a:rPr>
              <a:t> </a:t>
            </a:r>
            <a:r>
              <a:rPr lang="en-US" sz="2200" b="1" dirty="0">
                <a:solidFill>
                  <a:schemeClr val="bg1"/>
                </a:solidFill>
                <a:effectLst/>
                <a:latin typeface="Arial" panose="020B0604020202020204" pitchFamily="34" charset="0"/>
              </a:rPr>
              <a:t>or "Radio Teletype" is a FSK mode that has been in use longer than any other digital mode (except for </a:t>
            </a:r>
            <a:r>
              <a:rPr lang="en-US" sz="2200" b="1" dirty="0" smtClean="0">
                <a:solidFill>
                  <a:schemeClr val="bg1"/>
                </a:solidFill>
                <a:effectLst/>
                <a:latin typeface="Arial" panose="020B0604020202020204" pitchFamily="34" charset="0"/>
              </a:rPr>
              <a:t>Morse </a:t>
            </a:r>
            <a:r>
              <a:rPr lang="en-US" sz="2200" b="1" dirty="0">
                <a:solidFill>
                  <a:schemeClr val="bg1"/>
                </a:solidFill>
                <a:effectLst/>
                <a:latin typeface="Arial" panose="020B0604020202020204" pitchFamily="34" charset="0"/>
              </a:rPr>
              <a:t>code). RTTY is a very simple technique which uses a five-bit code to represent all the letters of the alphabet, the numbers, some punctuation and some control characters. At 45 baud (typically) </a:t>
            </a:r>
            <a:r>
              <a:rPr lang="en-US" sz="2200" b="1" dirty="0" smtClean="0">
                <a:solidFill>
                  <a:schemeClr val="bg1"/>
                </a:solidFill>
                <a:effectLst/>
                <a:latin typeface="Arial" panose="020B0604020202020204" pitchFamily="34" charset="0"/>
              </a:rPr>
              <a:t>and </a:t>
            </a:r>
            <a:r>
              <a:rPr lang="en-US" sz="2200" b="1" dirty="0">
                <a:solidFill>
                  <a:schemeClr val="bg1"/>
                </a:solidFill>
                <a:effectLst/>
                <a:latin typeface="Arial" panose="020B0604020202020204" pitchFamily="34" charset="0"/>
              </a:rPr>
              <a:t>corresponds to a typing speed of 60 WPM. There is no error correction provided in RTTY; </a:t>
            </a:r>
            <a:r>
              <a:rPr lang="en-US" sz="2200" b="1" dirty="0" smtClean="0">
                <a:solidFill>
                  <a:schemeClr val="bg1"/>
                </a:solidFill>
                <a:effectLst/>
                <a:latin typeface="Arial" panose="020B0604020202020204" pitchFamily="34" charset="0"/>
              </a:rPr>
              <a:t>weak signals, noise </a:t>
            </a:r>
            <a:r>
              <a:rPr lang="en-US" sz="2200" b="1" dirty="0">
                <a:solidFill>
                  <a:schemeClr val="bg1"/>
                </a:solidFill>
                <a:effectLst/>
                <a:latin typeface="Arial" panose="020B0604020202020204" pitchFamily="34" charset="0"/>
              </a:rPr>
              <a:t>and interference can have a seriously detrimental effect. </a:t>
            </a:r>
            <a:endParaRPr lang="en-US" sz="2200" b="1" dirty="0">
              <a:solidFill>
                <a:schemeClr val="bg1"/>
              </a:solidFill>
              <a:effectLst/>
            </a:endParaRPr>
          </a:p>
        </p:txBody>
      </p:sp>
      <p:pic>
        <p:nvPicPr>
          <p:cNvPr id="3" name="rtt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1011" y="725819"/>
            <a:ext cx="406400" cy="4064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8761" y="4687570"/>
            <a:ext cx="9131300" cy="1841500"/>
          </a:xfrm>
          <a:prstGeom prst="rect">
            <a:avLst/>
          </a:prstGeom>
        </p:spPr>
      </p:pic>
      <p:sp>
        <p:nvSpPr>
          <p:cNvPr id="6" name="Rectangle 5"/>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399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753082"/>
          </a:xfrm>
        </p:spPr>
        <p:txBody>
          <a:bodyPr/>
          <a:lstStyle/>
          <a:p>
            <a:r>
              <a:rPr lang="en-US" b="1" dirty="0" err="1" smtClean="0">
                <a:solidFill>
                  <a:schemeClr val="bg1"/>
                </a:solidFill>
              </a:rPr>
              <a:t>Winlink</a:t>
            </a:r>
            <a:r>
              <a:rPr lang="en-US" b="1" dirty="0" smtClean="0">
                <a:solidFill>
                  <a:schemeClr val="bg1"/>
                </a:solidFill>
              </a:rPr>
              <a:t> 2000</a:t>
            </a:r>
            <a:endParaRPr lang="en-US" b="1" dirty="0">
              <a:solidFill>
                <a:schemeClr val="bg1"/>
              </a:solidFill>
            </a:endParaRPr>
          </a:p>
        </p:txBody>
      </p:sp>
      <p:sp>
        <p:nvSpPr>
          <p:cNvPr id="3" name="Content Placeholder 2"/>
          <p:cNvSpPr>
            <a:spLocks noGrp="1"/>
          </p:cNvSpPr>
          <p:nvPr>
            <p:ph idx="1"/>
          </p:nvPr>
        </p:nvSpPr>
        <p:spPr>
          <a:xfrm>
            <a:off x="1141412" y="1307591"/>
            <a:ext cx="9905999" cy="4572000"/>
          </a:xfrm>
        </p:spPr>
        <p:txBody>
          <a:bodyPr>
            <a:normAutofit fontScale="92500" lnSpcReduction="10000"/>
          </a:bodyPr>
          <a:lstStyle/>
          <a:p>
            <a:pPr marL="0" indent="0">
              <a:lnSpc>
                <a:spcPct val="200000"/>
              </a:lnSpc>
              <a:buNone/>
            </a:pPr>
            <a:r>
              <a:rPr lang="en-US" b="1" u="sng" dirty="0" err="1">
                <a:solidFill>
                  <a:srgbClr val="FFC000"/>
                </a:solidFill>
                <a:effectLst>
                  <a:outerShdw blurRad="38100" dist="38100" dir="2700000" algn="tl">
                    <a:srgbClr val="000000">
                      <a:alpha val="43137"/>
                    </a:srgbClr>
                  </a:outerShdw>
                </a:effectLst>
              </a:rPr>
              <a:t>Winlink</a:t>
            </a:r>
            <a:r>
              <a:rPr lang="en-US" b="1" u="sng" dirty="0">
                <a:solidFill>
                  <a:srgbClr val="FFC000"/>
                </a:solidFill>
                <a:effectLst>
                  <a:outerShdw blurRad="38100" dist="38100" dir="2700000" algn="tl">
                    <a:srgbClr val="000000">
                      <a:alpha val="43137"/>
                    </a:srgbClr>
                  </a:outerShdw>
                </a:effectLst>
              </a:rPr>
              <a:t> 2000</a:t>
            </a:r>
            <a:r>
              <a:rPr lang="en-US" i="1" dirty="0">
                <a:effectLst/>
              </a:rPr>
              <a:t> </a:t>
            </a:r>
            <a:r>
              <a:rPr lang="en-US" b="1" i="1" dirty="0">
                <a:solidFill>
                  <a:schemeClr val="bg1"/>
                </a:solidFill>
                <a:effectLst/>
                <a:latin typeface="Arial" panose="020B0604020202020204" pitchFamily="34" charset="0"/>
                <a:cs typeface="Arial" panose="020B0604020202020204" pitchFamily="34" charset="0"/>
              </a:rPr>
              <a:t>(WL2K)</a:t>
            </a:r>
            <a:r>
              <a:rPr lang="en-US" b="1" dirty="0">
                <a:solidFill>
                  <a:schemeClr val="bg1"/>
                </a:solidFill>
                <a:effectLst/>
                <a:latin typeface="Arial" panose="020B0604020202020204" pitchFamily="34" charset="0"/>
                <a:cs typeface="Arial" panose="020B0604020202020204" pitchFamily="34" charset="0"/>
              </a:rPr>
              <a:t> is a worldwide </a:t>
            </a:r>
            <a:r>
              <a:rPr lang="en-US" b="1" i="1" dirty="0">
                <a:solidFill>
                  <a:schemeClr val="bg1"/>
                </a:solidFill>
                <a:effectLst/>
                <a:latin typeface="Arial" panose="020B0604020202020204" pitchFamily="34" charset="0"/>
                <a:cs typeface="Arial" panose="020B0604020202020204" pitchFamily="34" charset="0"/>
              </a:rPr>
              <a:t>system</a:t>
            </a:r>
            <a:r>
              <a:rPr lang="en-US" b="1" dirty="0">
                <a:solidFill>
                  <a:schemeClr val="bg1"/>
                </a:solidFill>
                <a:effectLst/>
                <a:latin typeface="Arial" panose="020B0604020202020204" pitchFamily="34" charset="0"/>
                <a:cs typeface="Arial" panose="020B0604020202020204" pitchFamily="34" charset="0"/>
              </a:rPr>
              <a:t> of volunteer sysops, radio stations and network assets supporting e-mail by radio, with non-commercial links to internet e-mail. These resources come from Amateur Radio, the Military Auxiliary Radio System (MARS), government agencies, and non-government volunteer organizations. The system provides valuable service to emergency communicators and to licensed radio operators without access to the internet. </a:t>
            </a:r>
            <a:endParaRPr lang="en-US"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75343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41413" y="618518"/>
            <a:ext cx="9905998" cy="616317"/>
          </a:xfrm>
        </p:spPr>
        <p:txBody>
          <a:bodyPr/>
          <a:lstStyle/>
          <a:p>
            <a:r>
              <a:rPr lang="en-US" b="1" dirty="0" smtClean="0">
                <a:solidFill>
                  <a:schemeClr val="bg1"/>
                </a:solidFill>
              </a:rPr>
              <a:t>HELLSHREIBER AND FELD-HELL</a:t>
            </a:r>
            <a:endParaRPr lang="en-US" b="1" dirty="0">
              <a:solidFill>
                <a:schemeClr val="bg1"/>
              </a:solidFill>
            </a:endParaRPr>
          </a:p>
        </p:txBody>
      </p:sp>
      <p:sp>
        <p:nvSpPr>
          <p:cNvPr id="2" name="Content Placeholder 1"/>
          <p:cNvSpPr>
            <a:spLocks noGrp="1"/>
          </p:cNvSpPr>
          <p:nvPr>
            <p:ph idx="1"/>
          </p:nvPr>
        </p:nvSpPr>
        <p:spPr>
          <a:xfrm>
            <a:off x="1141412" y="1234835"/>
            <a:ext cx="9905999" cy="3296526"/>
          </a:xfrm>
        </p:spPr>
        <p:txBody>
          <a:bodyPr>
            <a:normAutofit/>
          </a:bodyPr>
          <a:lstStyle/>
          <a:p>
            <a:pPr marL="0" indent="0">
              <a:buNone/>
            </a:pPr>
            <a:r>
              <a:rPr lang="en-US" b="1" u="sng" dirty="0">
                <a:latin typeface="Arial" panose="020B0604020202020204" pitchFamily="34" charset="0"/>
                <a:hlinkClick r:id="rId4"/>
              </a:rPr>
              <a:t>HELLSCHREIBER</a:t>
            </a:r>
            <a:r>
              <a:rPr lang="en-US" dirty="0">
                <a:latin typeface="Arial" panose="020B0604020202020204" pitchFamily="34" charset="0"/>
              </a:rPr>
              <a:t> </a:t>
            </a:r>
            <a:r>
              <a:rPr lang="en-US" sz="2200" b="1" dirty="0">
                <a:solidFill>
                  <a:schemeClr val="bg1"/>
                </a:solidFill>
                <a:effectLst/>
                <a:latin typeface="Arial" panose="020B0604020202020204" pitchFamily="34" charset="0"/>
              </a:rPr>
              <a:t>is a method of sending and receiving text using facsimile technology. This mode has been around along time; the recent use of PC sound cards as DSP units has increased the interest in </a:t>
            </a:r>
            <a:r>
              <a:rPr lang="en-US" sz="2200" b="1" dirty="0" err="1">
                <a:solidFill>
                  <a:schemeClr val="bg1"/>
                </a:solidFill>
                <a:effectLst/>
                <a:latin typeface="Arial" panose="020B0604020202020204" pitchFamily="34" charset="0"/>
              </a:rPr>
              <a:t>Hellschreiber</a:t>
            </a:r>
            <a:r>
              <a:rPr lang="en-US" sz="2200" b="1" dirty="0">
                <a:solidFill>
                  <a:schemeClr val="bg1"/>
                </a:solidFill>
                <a:effectLst/>
                <a:latin typeface="Arial" panose="020B0604020202020204" pitchFamily="34" charset="0"/>
              </a:rPr>
              <a:t>. The single-tone version (Feld-Hell) is the method of choice for HF </a:t>
            </a:r>
            <a:r>
              <a:rPr lang="en-US" sz="2200" b="1" dirty="0" smtClean="0">
                <a:solidFill>
                  <a:schemeClr val="bg1"/>
                </a:solidFill>
                <a:effectLst/>
                <a:latin typeface="Arial" panose="020B0604020202020204" pitchFamily="34" charset="0"/>
              </a:rPr>
              <a:t>operation at about </a:t>
            </a:r>
            <a:r>
              <a:rPr lang="en-US" sz="2200" b="1" dirty="0">
                <a:solidFill>
                  <a:schemeClr val="bg1"/>
                </a:solidFill>
                <a:effectLst/>
                <a:latin typeface="Arial" panose="020B0604020202020204" pitchFamily="34" charset="0"/>
              </a:rPr>
              <a:t>a 35 WPM text </a:t>
            </a:r>
            <a:r>
              <a:rPr lang="en-US" sz="2200" b="1" dirty="0" smtClean="0">
                <a:solidFill>
                  <a:schemeClr val="bg1"/>
                </a:solidFill>
                <a:effectLst/>
                <a:latin typeface="Arial" panose="020B0604020202020204" pitchFamily="34" charset="0"/>
              </a:rPr>
              <a:t>rate and </a:t>
            </a:r>
            <a:r>
              <a:rPr lang="en-US" sz="2200" b="1" dirty="0">
                <a:solidFill>
                  <a:schemeClr val="bg1"/>
                </a:solidFill>
                <a:effectLst/>
                <a:latin typeface="Arial" panose="020B0604020202020204" pitchFamily="34" charset="0"/>
              </a:rPr>
              <a:t>with a narrow bandwidth (about 75 Hz). </a:t>
            </a:r>
            <a:r>
              <a:rPr lang="en-US" sz="2200" b="1" dirty="0" smtClean="0">
                <a:solidFill>
                  <a:schemeClr val="bg1"/>
                </a:solidFill>
                <a:effectLst/>
                <a:latin typeface="Arial" panose="020B0604020202020204" pitchFamily="34" charset="0"/>
              </a:rPr>
              <a:t>Moderate performance in terms of weak signal work. </a:t>
            </a:r>
            <a:endParaRPr lang="en-US" sz="2200" b="1" dirty="0">
              <a:solidFill>
                <a:schemeClr val="bg1"/>
              </a:solidFill>
              <a:effectLst/>
            </a:endParaRPr>
          </a:p>
        </p:txBody>
      </p:sp>
      <p:pic>
        <p:nvPicPr>
          <p:cNvPr id="7" name="hel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1011" y="723476"/>
            <a:ext cx="406400" cy="4064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4824" y="4596248"/>
            <a:ext cx="6579173" cy="1949045"/>
          </a:xfrm>
          <a:prstGeom prst="rect">
            <a:avLst/>
          </a:prstGeom>
        </p:spPr>
      </p:pic>
      <p:sp>
        <p:nvSpPr>
          <p:cNvPr id="9" name="Rectangle 8"/>
          <p:cNvSpPr/>
          <p:nvPr/>
        </p:nvSpPr>
        <p:spPr>
          <a:xfrm>
            <a:off x="1192784" y="1347106"/>
            <a:ext cx="9976104" cy="923330"/>
          </a:xfrm>
          <a:prstGeom prst="rect">
            <a:avLst/>
          </a:prstGeom>
        </p:spPr>
        <p:txBody>
          <a:bodyPr wrap="square">
            <a:spAutoFit/>
          </a:bodyPr>
          <a:lstStyle/>
          <a:p>
            <a:r>
              <a:rPr lang="en-US" dirty="0">
                <a:latin typeface="Arial" panose="020B0604020202020204" pitchFamily="34" charset="0"/>
              </a:rPr>
              <a:t/>
            </a:r>
            <a:br>
              <a:rPr lang="en-US" dirty="0">
                <a:latin typeface="Arial" panose="020B0604020202020204" pitchFamily="34" charset="0"/>
              </a:rPr>
            </a:br>
            <a:r>
              <a:rPr lang="en-US" dirty="0">
                <a:latin typeface="Arial" panose="020B0604020202020204" pitchFamily="34" charset="0"/>
              </a:rPr>
              <a:t/>
            </a:r>
            <a:br>
              <a:rPr lang="en-US" dirty="0">
                <a:latin typeface="Arial" panose="020B0604020202020204" pitchFamily="34" charset="0"/>
              </a:rPr>
            </a:br>
            <a:endParaRPr lang="en-US" dirty="0"/>
          </a:p>
        </p:txBody>
      </p:sp>
      <p:sp>
        <p:nvSpPr>
          <p:cNvPr id="10" name="Rectangle 9"/>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829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90522"/>
          </a:xfrm>
        </p:spPr>
        <p:txBody>
          <a:bodyPr/>
          <a:lstStyle/>
          <a:p>
            <a:r>
              <a:rPr lang="en-US" b="1" dirty="0" smtClean="0">
                <a:solidFill>
                  <a:schemeClr val="bg1"/>
                </a:solidFill>
              </a:rPr>
              <a:t>MFSK16</a:t>
            </a:r>
            <a:endParaRPr lang="en-US" b="1" dirty="0">
              <a:solidFill>
                <a:schemeClr val="bg1"/>
              </a:solidFill>
            </a:endParaRPr>
          </a:p>
        </p:txBody>
      </p:sp>
      <p:sp>
        <p:nvSpPr>
          <p:cNvPr id="7" name="Content Placeholder 6"/>
          <p:cNvSpPr>
            <a:spLocks noGrp="1"/>
          </p:cNvSpPr>
          <p:nvPr>
            <p:ph idx="1"/>
          </p:nvPr>
        </p:nvSpPr>
        <p:spPr>
          <a:xfrm>
            <a:off x="1141412" y="1301101"/>
            <a:ext cx="9905999" cy="3372499"/>
          </a:xfrm>
        </p:spPr>
        <p:txBody>
          <a:bodyPr>
            <a:normAutofit fontScale="85000" lnSpcReduction="10000"/>
          </a:bodyPr>
          <a:lstStyle/>
          <a:p>
            <a:pPr marL="0" indent="0">
              <a:buNone/>
            </a:pPr>
            <a:r>
              <a:rPr lang="en-US" b="1" u="sng" dirty="0">
                <a:latin typeface="Arial" panose="020B0604020202020204" pitchFamily="34" charset="0"/>
                <a:hlinkClick r:id="rId4"/>
              </a:rPr>
              <a:t>MFSK16</a:t>
            </a:r>
            <a:r>
              <a:rPr lang="en-US" dirty="0">
                <a:latin typeface="Arial" panose="020B0604020202020204" pitchFamily="34" charset="0"/>
              </a:rPr>
              <a:t> </a:t>
            </a:r>
            <a:r>
              <a:rPr lang="en-US" b="1" dirty="0">
                <a:solidFill>
                  <a:schemeClr val="bg1"/>
                </a:solidFill>
                <a:effectLst/>
                <a:latin typeface="Arial" panose="020B0604020202020204" pitchFamily="34" charset="0"/>
              </a:rPr>
              <a:t>is an advancement to the THROB mode and encodes 16 tones. The PC sound card for DSP uses Fast Fourier Transform technology to decode the ASCII characters, and Constant Phase Frequency Shift Keying to send the coded signal. Continuous Forward Error Correction (FEC) sends all data twice with an interleaving technique to reduce errors from impulse noise and static crashes. </a:t>
            </a:r>
            <a:r>
              <a:rPr lang="en-US" b="1" dirty="0" smtClean="0">
                <a:solidFill>
                  <a:schemeClr val="bg1"/>
                </a:solidFill>
                <a:effectLst/>
                <a:latin typeface="Arial" panose="020B0604020202020204" pitchFamily="34" charset="0"/>
              </a:rPr>
              <a:t>Small </a:t>
            </a:r>
            <a:r>
              <a:rPr lang="en-US" b="1" dirty="0">
                <a:solidFill>
                  <a:schemeClr val="bg1"/>
                </a:solidFill>
                <a:effectLst/>
                <a:latin typeface="Arial" panose="020B0604020202020204" pitchFamily="34" charset="0"/>
              </a:rPr>
              <a:t>images can be transferred (typ. 170x128). The relatively wide bandwidth (316 Hz) for this mode allows higher baud rates (typing is about 42 WPM) and greater immunity to multi path phase shift. This mode is becoming a standard for reliable </a:t>
            </a:r>
            <a:r>
              <a:rPr lang="en-US" b="1" dirty="0" smtClean="0">
                <a:solidFill>
                  <a:schemeClr val="bg1"/>
                </a:solidFill>
                <a:effectLst/>
                <a:latin typeface="Arial" panose="020B0604020202020204" pitchFamily="34" charset="0"/>
              </a:rPr>
              <a:t>keyboard operation.</a:t>
            </a:r>
            <a:endParaRPr lang="en-US" b="1" dirty="0">
              <a:solidFill>
                <a:schemeClr val="bg1"/>
              </a:solidFill>
              <a:effectLst/>
            </a:endParaRPr>
          </a:p>
        </p:txBody>
      </p:sp>
      <p:pic>
        <p:nvPicPr>
          <p:cNvPr id="3" name="msf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1011" y="710579"/>
            <a:ext cx="406400" cy="4064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1387" y="4673600"/>
            <a:ext cx="4346048" cy="1949768"/>
          </a:xfrm>
          <a:prstGeom prst="rect">
            <a:avLst/>
          </a:prstGeom>
        </p:spPr>
      </p:pic>
      <p:sp>
        <p:nvSpPr>
          <p:cNvPr id="6" name="Rectangle 5"/>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781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51482"/>
          </a:xfrm>
        </p:spPr>
        <p:txBody>
          <a:bodyPr>
            <a:normAutofit/>
          </a:bodyPr>
          <a:lstStyle/>
          <a:p>
            <a:r>
              <a:rPr lang="en-US" b="1" dirty="0" smtClean="0">
                <a:solidFill>
                  <a:schemeClr val="bg1"/>
                </a:solidFill>
              </a:rPr>
              <a:t>OLIVIA 64/2000</a:t>
            </a:r>
            <a:endParaRPr lang="en-US" b="1" dirty="0">
              <a:solidFill>
                <a:schemeClr val="bg1"/>
              </a:solidFill>
            </a:endParaRPr>
          </a:p>
        </p:txBody>
      </p:sp>
      <p:sp>
        <p:nvSpPr>
          <p:cNvPr id="3" name="Content Placeholder 2"/>
          <p:cNvSpPr>
            <a:spLocks noGrp="1"/>
          </p:cNvSpPr>
          <p:nvPr>
            <p:ph idx="1"/>
          </p:nvPr>
        </p:nvSpPr>
        <p:spPr>
          <a:xfrm>
            <a:off x="1141412" y="1270001"/>
            <a:ext cx="9905999" cy="2814320"/>
          </a:xfrm>
        </p:spPr>
        <p:txBody>
          <a:bodyPr>
            <a:normAutofit fontScale="92500"/>
          </a:bodyPr>
          <a:lstStyle/>
          <a:p>
            <a:pPr marL="0" indent="0">
              <a:buNone/>
            </a:pPr>
            <a:r>
              <a:rPr lang="en-US" b="1" u="sng" dirty="0">
                <a:solidFill>
                  <a:srgbClr val="FFC000"/>
                </a:solidFill>
                <a:latin typeface="Arial" panose="020B0604020202020204" pitchFamily="34" charset="0"/>
              </a:rPr>
              <a:t>OLIVIA</a:t>
            </a:r>
            <a:r>
              <a:rPr lang="en-US" dirty="0">
                <a:latin typeface="Arial" panose="020B0604020202020204" pitchFamily="34" charset="0"/>
              </a:rPr>
              <a:t> </a:t>
            </a:r>
            <a:r>
              <a:rPr lang="en-US" b="1" dirty="0">
                <a:solidFill>
                  <a:schemeClr val="bg1"/>
                </a:solidFill>
                <a:effectLst/>
                <a:latin typeface="Arial" panose="020B0604020202020204" pitchFamily="34" charset="0"/>
                <a:cs typeface="Arial" panose="020B0604020202020204" pitchFamily="34" charset="0"/>
              </a:rPr>
              <a:t>is </a:t>
            </a:r>
            <a:r>
              <a:rPr lang="en-US" b="1" dirty="0" smtClean="0">
                <a:solidFill>
                  <a:schemeClr val="bg1"/>
                </a:solidFill>
                <a:effectLst/>
                <a:latin typeface="Arial" panose="020B0604020202020204" pitchFamily="34" charset="0"/>
                <a:cs typeface="Arial" panose="020B0604020202020204" pitchFamily="34" charset="0"/>
              </a:rPr>
              <a:t>a new </a:t>
            </a:r>
            <a:r>
              <a:rPr lang="en-US" b="1" dirty="0">
                <a:solidFill>
                  <a:schemeClr val="bg1"/>
                </a:solidFill>
                <a:effectLst/>
                <a:latin typeface="Arial" panose="020B0604020202020204" pitchFamily="34" charset="0"/>
                <a:cs typeface="Arial" panose="020B0604020202020204" pitchFamily="34" charset="0"/>
              </a:rPr>
              <a:t>digital MFSK mode and </a:t>
            </a:r>
            <a:r>
              <a:rPr lang="en-US" b="1" dirty="0" smtClean="0">
                <a:solidFill>
                  <a:schemeClr val="bg1"/>
                </a:solidFill>
                <a:effectLst/>
                <a:latin typeface="Arial" panose="020B0604020202020204" pitchFamily="34" charset="0"/>
                <a:cs typeface="Arial" panose="020B0604020202020204" pitchFamily="34" charset="0"/>
              </a:rPr>
              <a:t>is resistant </a:t>
            </a:r>
            <a:r>
              <a:rPr lang="en-US" b="1" dirty="0">
                <a:solidFill>
                  <a:schemeClr val="bg1"/>
                </a:solidFill>
                <a:effectLst/>
                <a:latin typeface="Arial" panose="020B0604020202020204" pitchFamily="34" charset="0"/>
                <a:cs typeface="Arial" panose="020B0604020202020204" pitchFamily="34" charset="0"/>
              </a:rPr>
              <a:t>to </a:t>
            </a:r>
            <a:r>
              <a:rPr lang="en-US" b="1" dirty="0" smtClean="0">
                <a:solidFill>
                  <a:schemeClr val="bg1"/>
                </a:solidFill>
                <a:effectLst/>
                <a:latin typeface="Arial" panose="020B0604020202020204" pitchFamily="34" charset="0"/>
                <a:cs typeface="Arial" panose="020B0604020202020204" pitchFamily="34" charset="0"/>
              </a:rPr>
              <a:t>fading (QSB) and </a:t>
            </a:r>
            <a:r>
              <a:rPr lang="en-US" b="1" dirty="0">
                <a:solidFill>
                  <a:schemeClr val="bg1"/>
                </a:solidFill>
                <a:effectLst/>
                <a:latin typeface="Arial" panose="020B0604020202020204" pitchFamily="34" charset="0"/>
                <a:cs typeface="Arial" panose="020B0604020202020204" pitchFamily="34" charset="0"/>
              </a:rPr>
              <a:t>noise (</a:t>
            </a:r>
            <a:r>
              <a:rPr lang="en-US" b="1" dirty="0" smtClean="0">
                <a:solidFill>
                  <a:schemeClr val="bg1"/>
                </a:solidFill>
                <a:effectLst/>
                <a:latin typeface="Arial" panose="020B0604020202020204" pitchFamily="34" charset="0"/>
                <a:cs typeface="Arial" panose="020B0604020202020204" pitchFamily="34" charset="0"/>
              </a:rPr>
              <a:t>QRM). It </a:t>
            </a:r>
            <a:r>
              <a:rPr lang="en-US" b="1" dirty="0">
                <a:solidFill>
                  <a:schemeClr val="bg1"/>
                </a:solidFill>
                <a:effectLst/>
                <a:latin typeface="Arial" panose="020B0604020202020204" pitchFamily="34" charset="0"/>
                <a:cs typeface="Arial" panose="020B0604020202020204" pitchFamily="34" charset="0"/>
              </a:rPr>
              <a:t>is a combination of MFSK and Forward </a:t>
            </a:r>
            <a:r>
              <a:rPr lang="en-US" b="1" dirty="0" smtClean="0">
                <a:solidFill>
                  <a:schemeClr val="bg1"/>
                </a:solidFill>
                <a:effectLst/>
                <a:latin typeface="Arial" panose="020B0604020202020204" pitchFamily="34" charset="0"/>
                <a:cs typeface="Arial" panose="020B0604020202020204" pitchFamily="34" charset="0"/>
              </a:rPr>
              <a:t>Error. Olivia </a:t>
            </a:r>
            <a:r>
              <a:rPr lang="en-US" b="1" dirty="0">
                <a:solidFill>
                  <a:schemeClr val="bg1"/>
                </a:solidFill>
                <a:effectLst/>
                <a:latin typeface="Arial" panose="020B0604020202020204" pitchFamily="34" charset="0"/>
                <a:cs typeface="Arial" panose="020B0604020202020204" pitchFamily="34" charset="0"/>
              </a:rPr>
              <a:t>has several variants, each having a different bandwidth (from 500Hz to 2kHz) and different number of tones. Olivia can be very slow (in the order of 2-3 characters per second).  </a:t>
            </a:r>
            <a:r>
              <a:rPr lang="en-US" b="1" dirty="0" smtClean="0">
                <a:solidFill>
                  <a:schemeClr val="bg1"/>
                </a:solidFill>
                <a:effectLst/>
                <a:latin typeface="Arial" panose="020B0604020202020204" pitchFamily="34" charset="0"/>
                <a:cs typeface="Arial" panose="020B0604020202020204" pitchFamily="34" charset="0"/>
              </a:rPr>
              <a:t>The standard </a:t>
            </a:r>
            <a:r>
              <a:rPr lang="en-US" b="1" dirty="0">
                <a:solidFill>
                  <a:schemeClr val="bg1"/>
                </a:solidFill>
                <a:effectLst/>
                <a:latin typeface="Arial" panose="020B0604020202020204" pitchFamily="34" charset="0"/>
                <a:cs typeface="Arial" panose="020B0604020202020204" pitchFamily="34" charset="0"/>
              </a:rPr>
              <a:t>setting </a:t>
            </a:r>
            <a:r>
              <a:rPr lang="en-US" b="1" dirty="0" smtClean="0">
                <a:solidFill>
                  <a:schemeClr val="bg1"/>
                </a:solidFill>
                <a:effectLst/>
                <a:latin typeface="Arial" panose="020B0604020202020204" pitchFamily="34" charset="0"/>
                <a:cs typeface="Arial" panose="020B0604020202020204" pitchFamily="34" charset="0"/>
              </a:rPr>
              <a:t>is OLIVIA 8/1000 and 32/1000 but for MARS operation uses OLIVA 64/2000.</a:t>
            </a:r>
            <a:endParaRPr lang="en-US" b="1" dirty="0">
              <a:solidFill>
                <a:schemeClr val="bg1"/>
              </a:solidFill>
              <a:effectLst/>
              <a:latin typeface="Arial" panose="020B0604020202020204" pitchFamily="34" charset="0"/>
              <a:cs typeface="Arial" panose="020B0604020202020204" pitchFamily="34" charset="0"/>
            </a:endParaRPr>
          </a:p>
          <a:p>
            <a:endParaRPr lang="en-US" dirty="0"/>
          </a:p>
        </p:txBody>
      </p:sp>
      <p:pic>
        <p:nvPicPr>
          <p:cNvPr id="4" name="olivi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91437" y="525653"/>
            <a:ext cx="406400" cy="4064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111" y="3972677"/>
            <a:ext cx="9118600" cy="25273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2173" y="400368"/>
            <a:ext cx="668147" cy="668147"/>
          </a:xfrm>
          <a:prstGeom prst="rect">
            <a:avLst/>
          </a:prstGeom>
        </p:spPr>
      </p:pic>
      <p:sp>
        <p:nvSpPr>
          <p:cNvPr id="7" name="Rectangle 6"/>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485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768640"/>
          </a:xfrm>
        </p:spPr>
        <p:txBody>
          <a:bodyPr/>
          <a:lstStyle/>
          <a:p>
            <a:r>
              <a:rPr lang="en-US" b="1" dirty="0" smtClean="0">
                <a:solidFill>
                  <a:schemeClr val="bg1"/>
                </a:solidFill>
              </a:rPr>
              <a:t>MT63/2000 long</a:t>
            </a:r>
            <a:endParaRPr lang="en-US" b="1" dirty="0">
              <a:solidFill>
                <a:schemeClr val="bg1"/>
              </a:solidFill>
            </a:endParaRPr>
          </a:p>
        </p:txBody>
      </p:sp>
      <p:sp>
        <p:nvSpPr>
          <p:cNvPr id="3" name="Content Placeholder 2"/>
          <p:cNvSpPr>
            <a:spLocks noGrp="1"/>
          </p:cNvSpPr>
          <p:nvPr>
            <p:ph idx="1"/>
          </p:nvPr>
        </p:nvSpPr>
        <p:spPr>
          <a:xfrm>
            <a:off x="1141412" y="1387157"/>
            <a:ext cx="9905999" cy="3276283"/>
          </a:xfrm>
        </p:spPr>
        <p:txBody>
          <a:bodyPr>
            <a:normAutofit fontScale="92500"/>
          </a:bodyPr>
          <a:lstStyle/>
          <a:p>
            <a:r>
              <a:rPr lang="en-US" b="1" u="sng" dirty="0">
                <a:latin typeface="Arial" panose="020B0604020202020204" pitchFamily="34" charset="0"/>
                <a:hlinkClick r:id="rId4"/>
              </a:rPr>
              <a:t>MT63</a:t>
            </a:r>
            <a:r>
              <a:rPr lang="en-US" dirty="0">
                <a:latin typeface="Arial" panose="020B0604020202020204" pitchFamily="34" charset="0"/>
              </a:rPr>
              <a:t> </a:t>
            </a:r>
            <a:r>
              <a:rPr lang="en-US" b="1" dirty="0">
                <a:solidFill>
                  <a:schemeClr val="bg1"/>
                </a:solidFill>
                <a:effectLst/>
                <a:latin typeface="Arial" panose="020B0604020202020204" pitchFamily="34" charset="0"/>
              </a:rPr>
              <a:t>is a new DSP based mode for sending keyboard text over paths that experience fading and interference from other signals. It is accomplished by a complex scheme to encode text in a matrix of 64 tones over time and frequency. This overkill method provides a "cushion" of error correction at the receiving end while still providing a 100 WPM rate. The wide bandwidth (1 kHz for the standard method) makes this mode less desirable on crowded ham </a:t>
            </a:r>
            <a:r>
              <a:rPr lang="en-US" b="1" dirty="0" smtClean="0">
                <a:solidFill>
                  <a:schemeClr val="bg1"/>
                </a:solidFill>
                <a:effectLst/>
                <a:latin typeface="Arial" panose="020B0604020202020204" pitchFamily="34" charset="0"/>
              </a:rPr>
              <a:t>bands.</a:t>
            </a:r>
            <a:endParaRPr lang="en-US" b="1" dirty="0">
              <a:solidFill>
                <a:schemeClr val="bg1"/>
              </a:solidFill>
              <a:effectLst/>
            </a:endParaRPr>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1808" y="4588184"/>
            <a:ext cx="9118600" cy="18161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0677" y="688748"/>
            <a:ext cx="609891" cy="609891"/>
          </a:xfrm>
          <a:prstGeom prst="rect">
            <a:avLst/>
          </a:prstGeom>
        </p:spPr>
      </p:pic>
      <p:pic>
        <p:nvPicPr>
          <p:cNvPr id="6" name="mt6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41011" y="799638"/>
            <a:ext cx="406400" cy="406400"/>
          </a:xfrm>
          <a:prstGeom prst="rect">
            <a:avLst/>
          </a:prstGeom>
        </p:spPr>
      </p:pic>
      <p:sp>
        <p:nvSpPr>
          <p:cNvPr id="8" name="Rectangle 7"/>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246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31162"/>
          </a:xfrm>
        </p:spPr>
        <p:txBody>
          <a:bodyPr>
            <a:normAutofit/>
          </a:bodyPr>
          <a:lstStyle/>
          <a:p>
            <a:r>
              <a:rPr lang="en-US" b="1" dirty="0" smtClean="0">
                <a:solidFill>
                  <a:schemeClr val="bg1"/>
                </a:solidFill>
              </a:rPr>
              <a:t>Throb-4</a:t>
            </a:r>
            <a:endParaRPr lang="en-US" b="1" dirty="0">
              <a:solidFill>
                <a:schemeClr val="bg1"/>
              </a:solidFill>
            </a:endParaRPr>
          </a:p>
        </p:txBody>
      </p:sp>
      <p:sp>
        <p:nvSpPr>
          <p:cNvPr id="7" name="Content Placeholder 6"/>
          <p:cNvSpPr>
            <a:spLocks noGrp="1"/>
          </p:cNvSpPr>
          <p:nvPr>
            <p:ph idx="1"/>
          </p:nvPr>
        </p:nvSpPr>
        <p:spPr>
          <a:xfrm>
            <a:off x="1141412" y="1249681"/>
            <a:ext cx="9905999" cy="3322320"/>
          </a:xfrm>
        </p:spPr>
        <p:txBody>
          <a:bodyPr>
            <a:normAutofit/>
          </a:bodyPr>
          <a:lstStyle/>
          <a:p>
            <a:r>
              <a:rPr lang="en-US" b="1" u="sng" dirty="0">
                <a:latin typeface="Arial" panose="020B0604020202020204" pitchFamily="34" charset="0"/>
                <a:hlinkClick r:id="rId4"/>
              </a:rPr>
              <a:t>THROB</a:t>
            </a:r>
            <a:r>
              <a:rPr lang="en-US" dirty="0">
                <a:latin typeface="Arial" panose="020B0604020202020204" pitchFamily="34" charset="0"/>
              </a:rPr>
              <a:t> </a:t>
            </a:r>
            <a:r>
              <a:rPr lang="en-US" b="1" dirty="0">
                <a:solidFill>
                  <a:schemeClr val="bg1"/>
                </a:solidFill>
                <a:effectLst/>
                <a:latin typeface="Arial" panose="020B0604020202020204" pitchFamily="34" charset="0"/>
              </a:rPr>
              <a:t>is yet another new DSP sound card mode that attempts to use Fast Fourier Transform technology (as used by waterfall displays) to decode a 5 tone signal. The THROB program is an attempt to push DSP into the area where other methods fail because of sensitivity or propagation difficulties and at the same time work at a reasonable speed. There are 1, 2, or 4 throbs per second, resulting in a text speed that is lower than other modes. </a:t>
            </a:r>
            <a:endParaRPr lang="en-US" b="1" dirty="0">
              <a:solidFill>
                <a:schemeClr val="bg1"/>
              </a:solidFill>
              <a:effectLst/>
            </a:endParaRPr>
          </a:p>
        </p:txBody>
      </p:sp>
      <p:pic>
        <p:nvPicPr>
          <p:cNvPr id="3" name="thro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1011" y="730899"/>
            <a:ext cx="406400" cy="4064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7094" y="4572001"/>
            <a:ext cx="7854633" cy="1846221"/>
          </a:xfrm>
          <a:prstGeom prst="rect">
            <a:avLst/>
          </a:prstGeom>
        </p:spPr>
      </p:pic>
      <p:sp>
        <p:nvSpPr>
          <p:cNvPr id="6" name="Rectangle 5"/>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214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60042"/>
          </a:xfrm>
        </p:spPr>
        <p:txBody>
          <a:bodyPr>
            <a:normAutofit fontScale="90000"/>
          </a:bodyPr>
          <a:lstStyle/>
          <a:p>
            <a:r>
              <a:rPr lang="en-US" sz="4000" b="1" dirty="0" smtClean="0">
                <a:solidFill>
                  <a:schemeClr val="bg1"/>
                </a:solidFill>
              </a:rPr>
              <a:t>jt65a</a:t>
            </a:r>
            <a:endParaRPr lang="en-US" b="1" dirty="0">
              <a:solidFill>
                <a:schemeClr val="bg1"/>
              </a:solidFill>
            </a:endParaRPr>
          </a:p>
        </p:txBody>
      </p:sp>
      <p:sp>
        <p:nvSpPr>
          <p:cNvPr id="7" name="Content Placeholder 6"/>
          <p:cNvSpPr>
            <a:spLocks noGrp="1"/>
          </p:cNvSpPr>
          <p:nvPr>
            <p:ph idx="1"/>
          </p:nvPr>
        </p:nvSpPr>
        <p:spPr>
          <a:xfrm>
            <a:off x="1141412" y="1178561"/>
            <a:ext cx="9905999" cy="2403462"/>
          </a:xfrm>
        </p:spPr>
        <p:txBody>
          <a:bodyPr>
            <a:normAutofit fontScale="92500" lnSpcReduction="10000"/>
          </a:bodyPr>
          <a:lstStyle/>
          <a:p>
            <a:pPr marL="0" indent="0">
              <a:buNone/>
            </a:pPr>
            <a:r>
              <a:rPr lang="en-US" b="1" u="sng" dirty="0" smtClean="0">
                <a:solidFill>
                  <a:srgbClr val="FFC000"/>
                </a:solidFill>
              </a:rPr>
              <a:t>JT65A</a:t>
            </a:r>
            <a:r>
              <a:rPr lang="en-US" dirty="0" smtClean="0"/>
              <a:t> </a:t>
            </a:r>
            <a:r>
              <a:rPr lang="en-US" b="1" dirty="0" smtClean="0">
                <a:solidFill>
                  <a:schemeClr val="bg1"/>
                </a:solidFill>
                <a:effectLst/>
                <a:latin typeface="Arial" panose="020B0604020202020204" pitchFamily="34" charset="0"/>
                <a:cs typeface="Arial" panose="020B0604020202020204" pitchFamily="34" charset="0"/>
              </a:rPr>
              <a:t>is </a:t>
            </a:r>
            <a:r>
              <a:rPr lang="en-US" b="1" dirty="0">
                <a:solidFill>
                  <a:schemeClr val="bg1"/>
                </a:solidFill>
                <a:effectLst/>
                <a:latin typeface="Arial" panose="020B0604020202020204" pitchFamily="34" charset="0"/>
                <a:cs typeface="Arial" panose="020B0604020202020204" pitchFamily="34" charset="0"/>
              </a:rPr>
              <a:t>getting  more and more popular. </a:t>
            </a:r>
            <a:r>
              <a:rPr lang="en-US" b="1" dirty="0" smtClean="0">
                <a:solidFill>
                  <a:schemeClr val="bg1"/>
                </a:solidFill>
                <a:effectLst/>
                <a:latin typeface="Arial" panose="020B0604020202020204" pitchFamily="34" charset="0"/>
                <a:cs typeface="Arial" panose="020B0604020202020204" pitchFamily="34" charset="0"/>
              </a:rPr>
              <a:t>Signals </a:t>
            </a:r>
            <a:r>
              <a:rPr lang="en-US" b="1" dirty="0">
                <a:solidFill>
                  <a:schemeClr val="bg1"/>
                </a:solidFill>
                <a:effectLst/>
                <a:latin typeface="Arial" panose="020B0604020202020204" pitchFamily="34" charset="0"/>
                <a:cs typeface="Arial" panose="020B0604020202020204" pitchFamily="34" charset="0"/>
              </a:rPr>
              <a:t>that are virtually inaudible can give perfect copy so its  performance is excellent on the noisy HF bands. The transfer rate is slow, as are most modes that excel in low signal </a:t>
            </a:r>
            <a:r>
              <a:rPr lang="en-US" b="1" dirty="0" smtClean="0">
                <a:solidFill>
                  <a:schemeClr val="bg1"/>
                </a:solidFill>
                <a:effectLst/>
                <a:latin typeface="Arial" panose="020B0604020202020204" pitchFamily="34" charset="0"/>
                <a:cs typeface="Arial" panose="020B0604020202020204" pitchFamily="34" charset="0"/>
              </a:rPr>
              <a:t>decoding. Only </a:t>
            </a:r>
            <a:r>
              <a:rPr lang="en-US" b="1" dirty="0">
                <a:solidFill>
                  <a:schemeClr val="bg1"/>
                </a:solidFill>
                <a:effectLst/>
                <a:latin typeface="Arial" panose="020B0604020202020204" pitchFamily="34" charset="0"/>
                <a:cs typeface="Arial" panose="020B0604020202020204" pitchFamily="34" charset="0"/>
              </a:rPr>
              <a:t>very low power is needed to get a signal round the world. Great where it is impossible to erect bigger and more efficient antennas.</a:t>
            </a:r>
          </a:p>
          <a:p>
            <a:endParaRPr lang="en-US" dirty="0"/>
          </a:p>
        </p:txBody>
      </p:sp>
      <p:pic>
        <p:nvPicPr>
          <p:cNvPr id="3" name="JT65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0061" y="695339"/>
            <a:ext cx="406400" cy="4064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8761" y="3658843"/>
            <a:ext cx="9131300" cy="2692400"/>
          </a:xfrm>
          <a:prstGeom prst="rect">
            <a:avLst/>
          </a:prstGeom>
        </p:spPr>
      </p:pic>
      <p:sp>
        <p:nvSpPr>
          <p:cNvPr id="6" name="Rectangle 5"/>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494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1413" y="633758"/>
            <a:ext cx="9905998" cy="615922"/>
          </a:xfrm>
        </p:spPr>
        <p:txBody>
          <a:bodyPr/>
          <a:lstStyle/>
          <a:p>
            <a:r>
              <a:rPr lang="en-US" b="1" dirty="0" err="1" smtClean="0">
                <a:solidFill>
                  <a:schemeClr val="bg1"/>
                </a:solidFill>
              </a:rPr>
              <a:t>WHAt</a:t>
            </a:r>
            <a:r>
              <a:rPr lang="en-US" b="1" dirty="0" smtClean="0">
                <a:solidFill>
                  <a:schemeClr val="bg1"/>
                </a:solidFill>
              </a:rPr>
              <a:t> you should know</a:t>
            </a:r>
            <a:endParaRPr lang="en-US" b="1" dirty="0">
              <a:solidFill>
                <a:schemeClr val="bg1"/>
              </a:solidFill>
            </a:endParaRPr>
          </a:p>
        </p:txBody>
      </p:sp>
      <p:sp>
        <p:nvSpPr>
          <p:cNvPr id="6" name="Content Placeholder 5"/>
          <p:cNvSpPr>
            <a:spLocks noGrp="1"/>
          </p:cNvSpPr>
          <p:nvPr>
            <p:ph idx="1"/>
          </p:nvPr>
        </p:nvSpPr>
        <p:spPr>
          <a:xfrm>
            <a:off x="1141412" y="1362456"/>
            <a:ext cx="9905999" cy="5120640"/>
          </a:xfrm>
        </p:spPr>
        <p:txBody>
          <a:bodyPr>
            <a:normAutofit fontScale="62500" lnSpcReduction="20000"/>
          </a:bodyPr>
          <a:lstStyle/>
          <a:p>
            <a:r>
              <a:rPr lang="en-US" sz="3200" b="1" dirty="0" smtClean="0">
                <a:solidFill>
                  <a:schemeClr val="bg1"/>
                </a:solidFill>
                <a:effectLst/>
                <a:latin typeface="Arial" panose="020B0604020202020204" pitchFamily="34" charset="0"/>
                <a:cs typeface="Arial" panose="020B0604020202020204" pitchFamily="34" charset="0"/>
              </a:rPr>
              <a:t>The </a:t>
            </a:r>
            <a:r>
              <a:rPr lang="en-US" sz="3200" b="1" dirty="0">
                <a:solidFill>
                  <a:schemeClr val="bg1"/>
                </a:solidFill>
                <a:effectLst/>
                <a:latin typeface="Arial" panose="020B0604020202020204" pitchFamily="34" charset="0"/>
                <a:cs typeface="Arial" panose="020B0604020202020204" pitchFamily="34" charset="0"/>
              </a:rPr>
              <a:t>heart of </a:t>
            </a:r>
            <a:r>
              <a:rPr lang="en-US" sz="3200" b="1" dirty="0" smtClean="0">
                <a:solidFill>
                  <a:schemeClr val="bg1"/>
                </a:solidFill>
                <a:effectLst/>
                <a:latin typeface="Arial" panose="020B0604020202020204" pitchFamily="34" charset="0"/>
                <a:cs typeface="Arial" panose="020B0604020202020204" pitchFamily="34" charset="0"/>
              </a:rPr>
              <a:t>digital </a:t>
            </a:r>
            <a:r>
              <a:rPr lang="en-US" sz="3200" b="1" dirty="0">
                <a:solidFill>
                  <a:schemeClr val="bg1"/>
                </a:solidFill>
                <a:effectLst/>
                <a:latin typeface="Arial" panose="020B0604020202020204" pitchFamily="34" charset="0"/>
                <a:cs typeface="Arial" panose="020B0604020202020204" pitchFamily="34" charset="0"/>
              </a:rPr>
              <a:t>operation is the PC sound card which is being used by the software program as a DSP (Digital Signal Processing) unit. </a:t>
            </a:r>
            <a:endParaRPr lang="en-US" sz="3200" b="1" dirty="0" smtClean="0">
              <a:solidFill>
                <a:schemeClr val="bg1"/>
              </a:solidFill>
              <a:effectLst/>
              <a:latin typeface="Arial" panose="020B0604020202020204" pitchFamily="34" charset="0"/>
              <a:cs typeface="Arial" panose="020B0604020202020204" pitchFamily="34" charset="0"/>
            </a:endParaRPr>
          </a:p>
          <a:p>
            <a:r>
              <a:rPr lang="en-US" sz="3200" b="1" dirty="0" smtClean="0">
                <a:solidFill>
                  <a:schemeClr val="bg1"/>
                </a:solidFill>
                <a:effectLst/>
                <a:latin typeface="Arial" panose="020B0604020202020204" pitchFamily="34" charset="0"/>
                <a:cs typeface="Arial" panose="020B0604020202020204" pitchFamily="34" charset="0"/>
              </a:rPr>
              <a:t>PSK31 </a:t>
            </a:r>
            <a:r>
              <a:rPr lang="en-US" sz="3200" b="1" dirty="0">
                <a:solidFill>
                  <a:schemeClr val="bg1"/>
                </a:solidFill>
                <a:effectLst/>
                <a:latin typeface="Arial" panose="020B0604020202020204" pitchFamily="34" charset="0"/>
                <a:cs typeface="Arial" panose="020B0604020202020204" pitchFamily="34" charset="0"/>
              </a:rPr>
              <a:t>is the most popular of the new DSP modes but will not be the best mode for all band conditions and communication needs. You should try other modes such as MFSK16 and Feld Hell when phase distortion makes PSK31 impractical. </a:t>
            </a:r>
          </a:p>
          <a:p>
            <a:r>
              <a:rPr lang="en-US" sz="3200" b="1" dirty="0">
                <a:solidFill>
                  <a:schemeClr val="bg1"/>
                </a:solidFill>
                <a:effectLst/>
                <a:latin typeface="Arial" panose="020B0604020202020204" pitchFamily="34" charset="0"/>
                <a:cs typeface="Arial" panose="020B0604020202020204" pitchFamily="34" charset="0"/>
              </a:rPr>
              <a:t>Most SSB transceivers in use today are stable enough for the narrowest of these digital modes. A transceiver that is known to drift slightly during SSB or CW operation may not be suitable for PSK31, but may be used for </a:t>
            </a:r>
            <a:r>
              <a:rPr lang="en-US" sz="3200" b="1" dirty="0" err="1">
                <a:solidFill>
                  <a:schemeClr val="bg1"/>
                </a:solidFill>
                <a:effectLst/>
                <a:latin typeface="Arial" panose="020B0604020202020204" pitchFamily="34" charset="0"/>
                <a:cs typeface="Arial" panose="020B0604020202020204" pitchFamily="34" charset="0"/>
              </a:rPr>
              <a:t>Hellschreiber</a:t>
            </a:r>
            <a:r>
              <a:rPr lang="en-US" sz="3200" b="1" dirty="0">
                <a:solidFill>
                  <a:schemeClr val="bg1"/>
                </a:solidFill>
                <a:effectLst/>
                <a:latin typeface="Arial" panose="020B0604020202020204" pitchFamily="34" charset="0"/>
                <a:cs typeface="Arial" panose="020B0604020202020204" pitchFamily="34" charset="0"/>
              </a:rPr>
              <a:t> modes. </a:t>
            </a:r>
          </a:p>
          <a:p>
            <a:r>
              <a:rPr lang="en-US" sz="3200" b="1" dirty="0">
                <a:solidFill>
                  <a:schemeClr val="bg1"/>
                </a:solidFill>
                <a:effectLst/>
                <a:latin typeface="Arial" panose="020B0604020202020204" pitchFamily="34" charset="0"/>
                <a:cs typeface="Arial" panose="020B0604020202020204" pitchFamily="34" charset="0"/>
              </a:rPr>
              <a:t>Tuning in a PSK31 or MFSK16 signal is the most frequent complaint by new operators to these modes. The precise tones require precise tuning; but this is made easier with point-n-click features and by AFC techniques built into the programs. Tuning becomes second nature after you get familiar with the sight/sound of your program.</a:t>
            </a:r>
          </a:p>
          <a:p>
            <a:endParaRPr lang="en-US" dirty="0"/>
          </a:p>
        </p:txBody>
      </p:sp>
      <p:sp>
        <p:nvSpPr>
          <p:cNvPr id="4" name="Rectangle 3"/>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50402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smtClean="0">
                <a:solidFill>
                  <a:schemeClr val="bg1"/>
                </a:solidFill>
              </a:rPr>
              <a:t>Digital ham bands</a:t>
            </a:r>
            <a:endParaRPr lang="en-US" b="1" dirty="0">
              <a:solidFill>
                <a:schemeClr val="bg1"/>
              </a:solidFill>
            </a:endParaRPr>
          </a:p>
        </p:txBody>
      </p:sp>
      <p:sp>
        <p:nvSpPr>
          <p:cNvPr id="9" name="Content Placeholder 8"/>
          <p:cNvSpPr>
            <a:spLocks noGrp="1"/>
          </p:cNvSpPr>
          <p:nvPr>
            <p:ph sz="half" idx="1"/>
          </p:nvPr>
        </p:nvSpPr>
        <p:spPr>
          <a:xfrm>
            <a:off x="1141410" y="1618488"/>
            <a:ext cx="4878389" cy="5038344"/>
          </a:xfrm>
        </p:spPr>
        <p:txBody>
          <a:bodyPr>
            <a:normAutofit lnSpcReduction="10000"/>
          </a:bodyPr>
          <a:lstStyle/>
          <a:p>
            <a:pPr marL="0" indent="0" algn="ctr">
              <a:buNone/>
            </a:pPr>
            <a:r>
              <a:rPr lang="en-US" sz="2000" b="1" u="sng" dirty="0" smtClean="0">
                <a:solidFill>
                  <a:srgbClr val="FFFF00"/>
                </a:solidFill>
              </a:rPr>
              <a:t>Predominate USA HF Digital Frequencies</a:t>
            </a:r>
          </a:p>
          <a:p>
            <a:r>
              <a:rPr lang="en-US" sz="2000" b="1" dirty="0" smtClean="0">
                <a:solidFill>
                  <a:schemeClr val="bg1"/>
                </a:solidFill>
                <a:effectLst/>
                <a:latin typeface="Arial" panose="020B0604020202020204" pitchFamily="34" charset="0"/>
                <a:cs typeface="Arial" panose="020B0604020202020204" pitchFamily="34" charset="0"/>
              </a:rPr>
              <a:t>6 Meters: 50.290 – 50.292 MHz</a:t>
            </a:r>
            <a:endParaRPr lang="en-US" sz="2000" b="1" dirty="0">
              <a:solidFill>
                <a:schemeClr val="bg1"/>
              </a:solidFill>
              <a:effectLst/>
              <a:latin typeface="Arial" panose="020B0604020202020204" pitchFamily="34" charset="0"/>
              <a:cs typeface="Arial" panose="020B0604020202020204" pitchFamily="34" charset="0"/>
            </a:endParaRPr>
          </a:p>
          <a:p>
            <a:r>
              <a:rPr lang="en-US" sz="2000" b="1" dirty="0" smtClean="0">
                <a:solidFill>
                  <a:schemeClr val="bg1"/>
                </a:solidFill>
                <a:effectLst/>
                <a:latin typeface="Arial" panose="020B0604020202020204" pitchFamily="34" charset="0"/>
                <a:cs typeface="Arial" panose="020B0604020202020204" pitchFamily="34" charset="0"/>
              </a:rPr>
              <a:t>10 Meters: 28.110 – 28.125 MHz</a:t>
            </a:r>
          </a:p>
          <a:p>
            <a:r>
              <a:rPr lang="en-US" sz="2000" b="1" dirty="0" smtClean="0">
                <a:solidFill>
                  <a:schemeClr val="bg1"/>
                </a:solidFill>
                <a:effectLst/>
                <a:latin typeface="Arial" panose="020B0604020202020204" pitchFamily="34" charset="0"/>
                <a:cs typeface="Arial" panose="020B0604020202020204" pitchFamily="34" charset="0"/>
              </a:rPr>
              <a:t>12 Meters: 24.920 – 24.930 MHz</a:t>
            </a:r>
          </a:p>
          <a:p>
            <a:r>
              <a:rPr lang="en-US" sz="2000" b="1" dirty="0" smtClean="0">
                <a:solidFill>
                  <a:schemeClr val="bg1"/>
                </a:solidFill>
                <a:effectLst/>
                <a:latin typeface="Arial" panose="020B0604020202020204" pitchFamily="34" charset="0"/>
                <a:cs typeface="Arial" panose="020B0604020202020204" pitchFamily="34" charset="0"/>
              </a:rPr>
              <a:t>15 Meters: 21.060 – 21.090 MHz</a:t>
            </a:r>
          </a:p>
          <a:p>
            <a:r>
              <a:rPr lang="en-US" sz="2000" b="1" dirty="0" smtClean="0">
                <a:solidFill>
                  <a:schemeClr val="bg1"/>
                </a:solidFill>
                <a:effectLst/>
                <a:latin typeface="Arial" panose="020B0604020202020204" pitchFamily="34" charset="0"/>
                <a:cs typeface="Arial" panose="020B0604020202020204" pitchFamily="34" charset="0"/>
              </a:rPr>
              <a:t>17 Meters: 18.100 – 18.110 MHz</a:t>
            </a:r>
          </a:p>
          <a:p>
            <a:r>
              <a:rPr lang="en-US" sz="2000" b="1" dirty="0" smtClean="0">
                <a:solidFill>
                  <a:schemeClr val="bg1"/>
                </a:solidFill>
                <a:effectLst/>
                <a:latin typeface="Arial" panose="020B0604020202020204" pitchFamily="34" charset="0"/>
                <a:cs typeface="Arial" panose="020B0604020202020204" pitchFamily="34" charset="0"/>
              </a:rPr>
              <a:t>20 Meters: 14.065 – 14.090 MHz</a:t>
            </a:r>
          </a:p>
          <a:p>
            <a:r>
              <a:rPr lang="en-US" sz="2000" b="1" dirty="0" smtClean="0">
                <a:solidFill>
                  <a:schemeClr val="bg1"/>
                </a:solidFill>
                <a:effectLst/>
                <a:latin typeface="Arial" panose="020B0604020202020204" pitchFamily="34" charset="0"/>
                <a:cs typeface="Arial" panose="020B0604020202020204" pitchFamily="34" charset="0"/>
              </a:rPr>
              <a:t>30 Meters: 10.130 – 10.145 MHz</a:t>
            </a:r>
          </a:p>
          <a:p>
            <a:r>
              <a:rPr lang="en-US" sz="2000" b="1" dirty="0" smtClean="0">
                <a:solidFill>
                  <a:schemeClr val="bg1"/>
                </a:solidFill>
                <a:effectLst/>
                <a:latin typeface="Arial" panose="020B0604020202020204" pitchFamily="34" charset="0"/>
                <a:cs typeface="Arial" panose="020B0604020202020204" pitchFamily="34" charset="0"/>
              </a:rPr>
              <a:t>40 Meters: 7.060 – 7.080 MHz</a:t>
            </a:r>
          </a:p>
          <a:p>
            <a:r>
              <a:rPr lang="en-US" sz="2000" b="1" dirty="0" smtClean="0">
                <a:solidFill>
                  <a:schemeClr val="bg1"/>
                </a:solidFill>
                <a:effectLst/>
                <a:latin typeface="Arial" panose="020B0604020202020204" pitchFamily="34" charset="0"/>
                <a:cs typeface="Arial" panose="020B0604020202020204" pitchFamily="34" charset="0"/>
              </a:rPr>
              <a:t>80 Meters: 3.620 – 3.640 MHz</a:t>
            </a:r>
            <a:br>
              <a:rPr lang="en-US" sz="2000" b="1" dirty="0" smtClean="0">
                <a:solidFill>
                  <a:schemeClr val="bg1"/>
                </a:solidFill>
                <a:effectLst/>
                <a:latin typeface="Arial" panose="020B0604020202020204" pitchFamily="34" charset="0"/>
                <a:cs typeface="Arial" panose="020B0604020202020204" pitchFamily="34" charset="0"/>
              </a:rPr>
            </a:br>
            <a:r>
              <a:rPr lang="en-US" sz="2000" b="1" dirty="0" smtClean="0">
                <a:solidFill>
                  <a:schemeClr val="bg1"/>
                </a:solidFill>
                <a:effectLst/>
                <a:latin typeface="Arial" panose="020B0604020202020204" pitchFamily="34" charset="0"/>
                <a:cs typeface="Arial" panose="020B0604020202020204" pitchFamily="34" charset="0"/>
              </a:rPr>
              <a:t>and 3.575 – 3.585 MHz</a:t>
            </a:r>
          </a:p>
          <a:p>
            <a:endParaRPr lang="en-US" sz="2000" dirty="0" smtClean="0"/>
          </a:p>
        </p:txBody>
      </p:sp>
      <p:sp>
        <p:nvSpPr>
          <p:cNvPr id="12" name="Content Placeholder 11"/>
          <p:cNvSpPr>
            <a:spLocks noGrp="1"/>
          </p:cNvSpPr>
          <p:nvPr>
            <p:ph sz="half" idx="2"/>
          </p:nvPr>
        </p:nvSpPr>
        <p:spPr>
          <a:xfrm>
            <a:off x="6172200" y="1618488"/>
            <a:ext cx="4875211" cy="5038344"/>
          </a:xfrm>
        </p:spPr>
        <p:txBody>
          <a:bodyPr>
            <a:normAutofit lnSpcReduction="10000"/>
          </a:bodyPr>
          <a:lstStyle/>
          <a:p>
            <a:pPr marL="0" indent="0" algn="ctr">
              <a:buNone/>
            </a:pPr>
            <a:r>
              <a:rPr lang="en-US" sz="2000" b="1" u="sng" dirty="0" smtClean="0">
                <a:solidFill>
                  <a:srgbClr val="FFFF00"/>
                </a:solidFill>
              </a:rPr>
              <a:t>Legal Wide Band HF Digital Frequencies</a:t>
            </a:r>
            <a:r>
              <a:rPr lang="en-US" sz="2000" dirty="0" smtClean="0">
                <a:solidFill>
                  <a:srgbClr val="FFFF00"/>
                </a:solidFill>
              </a:rPr>
              <a:t/>
            </a:r>
            <a:br>
              <a:rPr lang="en-US" sz="2000" dirty="0" smtClean="0">
                <a:solidFill>
                  <a:srgbClr val="FFFF00"/>
                </a:solidFill>
              </a:rPr>
            </a:br>
            <a:r>
              <a:rPr lang="en-US" sz="2000" dirty="0" smtClean="0">
                <a:solidFill>
                  <a:srgbClr val="FFFF00"/>
                </a:solidFill>
              </a:rPr>
              <a:t>(MT-63 and </a:t>
            </a:r>
            <a:r>
              <a:rPr lang="en-US" sz="2000" dirty="0" err="1" smtClean="0">
                <a:solidFill>
                  <a:srgbClr val="FFFF00"/>
                </a:solidFill>
              </a:rPr>
              <a:t>Pactor</a:t>
            </a:r>
            <a:r>
              <a:rPr lang="en-US" sz="2000" dirty="0" smtClean="0">
                <a:solidFill>
                  <a:srgbClr val="FFFF00"/>
                </a:solidFill>
              </a:rPr>
              <a:t> III modes)</a:t>
            </a:r>
          </a:p>
          <a:p>
            <a:r>
              <a:rPr lang="en-US" sz="2000" b="1" dirty="0" smtClean="0">
                <a:solidFill>
                  <a:schemeClr val="bg1"/>
                </a:solidFill>
                <a:effectLst/>
              </a:rPr>
              <a:t>28.120 – 28.189 MHz</a:t>
            </a:r>
          </a:p>
          <a:p>
            <a:r>
              <a:rPr lang="en-US" sz="2000" b="1" dirty="0" smtClean="0">
                <a:solidFill>
                  <a:schemeClr val="bg1"/>
                </a:solidFill>
                <a:effectLst/>
              </a:rPr>
              <a:t>24.925 – 24.930 MHz</a:t>
            </a:r>
          </a:p>
          <a:p>
            <a:r>
              <a:rPr lang="en-US" sz="2000" b="1" dirty="0" smtClean="0">
                <a:solidFill>
                  <a:schemeClr val="bg1"/>
                </a:solidFill>
                <a:effectLst/>
              </a:rPr>
              <a:t>21.090 – 21.100 MHz</a:t>
            </a:r>
          </a:p>
          <a:p>
            <a:r>
              <a:rPr lang="en-US" sz="2000" b="1" dirty="0" smtClean="0">
                <a:solidFill>
                  <a:schemeClr val="bg1"/>
                </a:solidFill>
                <a:effectLst/>
              </a:rPr>
              <a:t>18.105 – 18.110 MHz</a:t>
            </a:r>
          </a:p>
          <a:p>
            <a:r>
              <a:rPr lang="en-US" sz="2000" b="1" dirty="0" smtClean="0">
                <a:solidFill>
                  <a:schemeClr val="bg1"/>
                </a:solidFill>
                <a:effectLst/>
              </a:rPr>
              <a:t>14.0950 – 14.0995 MHz</a:t>
            </a:r>
          </a:p>
          <a:p>
            <a:r>
              <a:rPr lang="en-US" sz="2000" b="1" dirty="0" smtClean="0">
                <a:solidFill>
                  <a:schemeClr val="bg1"/>
                </a:solidFill>
                <a:effectLst/>
              </a:rPr>
              <a:t>14.1005 – 14.112 MHz</a:t>
            </a:r>
          </a:p>
          <a:p>
            <a:r>
              <a:rPr lang="en-US" sz="2000" b="1" dirty="0" smtClean="0">
                <a:solidFill>
                  <a:schemeClr val="bg1"/>
                </a:solidFill>
                <a:effectLst/>
              </a:rPr>
              <a:t>10.140 – 10.150 MHz</a:t>
            </a:r>
          </a:p>
          <a:p>
            <a:r>
              <a:rPr lang="en-US" sz="2000" b="1" dirty="0" smtClean="0">
                <a:solidFill>
                  <a:schemeClr val="bg1"/>
                </a:solidFill>
                <a:effectLst/>
              </a:rPr>
              <a:t>7.100 – 7.105 MHz</a:t>
            </a:r>
          </a:p>
          <a:p>
            <a:r>
              <a:rPr lang="en-US" sz="2000" b="1" dirty="0" smtClean="0">
                <a:solidFill>
                  <a:schemeClr val="bg1"/>
                </a:solidFill>
                <a:effectLst/>
              </a:rPr>
              <a:t>3.620 – 3.635 MHz</a:t>
            </a:r>
          </a:p>
          <a:p>
            <a:endParaRPr lang="en-US" dirty="0" smtClean="0"/>
          </a:p>
        </p:txBody>
      </p:sp>
      <p:sp>
        <p:nvSpPr>
          <p:cNvPr id="5" name="Rectangle 4"/>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87366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98218"/>
          </a:xfrm>
        </p:spPr>
        <p:txBody>
          <a:bodyPr/>
          <a:lstStyle/>
          <a:p>
            <a:r>
              <a:rPr lang="en-US" b="1" dirty="0" smtClean="0">
                <a:solidFill>
                  <a:schemeClr val="bg1"/>
                </a:solidFill>
              </a:rPr>
              <a:t>Where to Find the Action</a:t>
            </a:r>
            <a:endParaRPr lang="en-US" b="1" dirty="0">
              <a:solidFill>
                <a:schemeClr val="bg1"/>
              </a:solidFill>
            </a:endParaRPr>
          </a:p>
        </p:txBody>
      </p:sp>
      <p:sp>
        <p:nvSpPr>
          <p:cNvPr id="3" name="Content Placeholder 2"/>
          <p:cNvSpPr>
            <a:spLocks noGrp="1"/>
          </p:cNvSpPr>
          <p:nvPr>
            <p:ph idx="1"/>
          </p:nvPr>
        </p:nvSpPr>
        <p:spPr>
          <a:xfrm>
            <a:off x="1141412" y="1316736"/>
            <a:ext cx="9905999" cy="4474465"/>
          </a:xfrm>
        </p:spPr>
        <p:txBody>
          <a:bodyPr>
            <a:normAutofit/>
          </a:bodyPr>
          <a:lstStyle/>
          <a:p>
            <a:r>
              <a:rPr lang="en-US" b="1" u="sng" dirty="0" smtClean="0">
                <a:solidFill>
                  <a:srgbClr val="FFC000"/>
                </a:solidFill>
              </a:rPr>
              <a:t>80 Meters</a:t>
            </a:r>
            <a:r>
              <a:rPr lang="en-US" b="1" dirty="0" smtClean="0">
                <a:solidFill>
                  <a:srgbClr val="FFC000"/>
                </a:solidFill>
              </a:rPr>
              <a:t> </a:t>
            </a:r>
            <a:r>
              <a:rPr lang="en-US" sz="2200" b="1" dirty="0" smtClean="0">
                <a:solidFill>
                  <a:schemeClr val="bg1"/>
                </a:solidFill>
                <a:effectLst/>
                <a:latin typeface="Arial" panose="020B0604020202020204" pitchFamily="34" charset="0"/>
                <a:cs typeface="Arial" panose="020B0604020202020204" pitchFamily="34" charset="0"/>
              </a:rPr>
              <a:t>is very much a winter-time band, normally opening up around sundown. PSK31 activity is very sparse on this band, but you can always expect 1 or 2 QSOs on any given night during Dec/Jan/Feb. Look for activity here particularly during digital contests.</a:t>
            </a:r>
          </a:p>
          <a:p>
            <a:r>
              <a:rPr lang="en-US" b="1" u="sng" dirty="0" smtClean="0">
                <a:solidFill>
                  <a:srgbClr val="FFC000"/>
                </a:solidFill>
                <a:effectLst>
                  <a:outerShdw blurRad="38100" dist="38100" dir="2700000" algn="tl">
                    <a:srgbClr val="000000">
                      <a:alpha val="43137"/>
                    </a:srgbClr>
                  </a:outerShdw>
                </a:effectLst>
              </a:rPr>
              <a:t>40 Meters</a:t>
            </a:r>
            <a:r>
              <a:rPr lang="en-US" b="1" dirty="0" smtClean="0">
                <a:solidFill>
                  <a:srgbClr val="FFC000"/>
                </a:solidFill>
                <a:effectLst>
                  <a:outerShdw blurRad="38100" dist="38100" dir="2700000" algn="tl">
                    <a:srgbClr val="000000">
                      <a:alpha val="43137"/>
                    </a:srgbClr>
                  </a:outerShdw>
                </a:effectLst>
              </a:rPr>
              <a:t> </a:t>
            </a:r>
            <a:r>
              <a:rPr lang="en-US" sz="2200" b="1" dirty="0" smtClean="0">
                <a:solidFill>
                  <a:schemeClr val="bg1"/>
                </a:solidFill>
                <a:effectLst/>
                <a:latin typeface="Arial" panose="020B0604020202020204" pitchFamily="34" charset="0"/>
                <a:cs typeface="Arial" panose="020B0604020202020204" pitchFamily="34" charset="0"/>
              </a:rPr>
              <a:t>(7.073) is where most nighttime digital activity takes place. Again, it’s mostly PSK31, but you will hear more MFSK signals here. This band typically opens around 5 PM and will stay open until about 2 hours after sundown. However, during the winter months, signals can linger after 12 midnight. During DX contests, RTTY will be very active from 7.040 to 7.070.</a:t>
            </a:r>
            <a:endParaRPr lang="en-US" sz="2200"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0081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707362"/>
          </a:xfrm>
        </p:spPr>
        <p:txBody>
          <a:bodyPr/>
          <a:lstStyle/>
          <a:p>
            <a:r>
              <a:rPr lang="en-US" b="1" dirty="0" smtClean="0">
                <a:solidFill>
                  <a:schemeClr val="bg1"/>
                </a:solidFill>
              </a:rPr>
              <a:t>Where to find the action </a:t>
            </a:r>
            <a:r>
              <a:rPr lang="en-US" sz="2400" b="1" dirty="0" smtClean="0">
                <a:solidFill>
                  <a:schemeClr val="bg1"/>
                </a:solidFill>
              </a:rPr>
              <a:t>(continued)</a:t>
            </a:r>
            <a:endParaRPr lang="en-US" b="1" dirty="0">
              <a:solidFill>
                <a:schemeClr val="bg1"/>
              </a:solidFill>
            </a:endParaRPr>
          </a:p>
        </p:txBody>
      </p:sp>
      <p:sp>
        <p:nvSpPr>
          <p:cNvPr id="3" name="Content Placeholder 2"/>
          <p:cNvSpPr>
            <a:spLocks noGrp="1"/>
          </p:cNvSpPr>
          <p:nvPr>
            <p:ph idx="1"/>
          </p:nvPr>
        </p:nvSpPr>
        <p:spPr>
          <a:xfrm>
            <a:off x="1141412" y="1325880"/>
            <a:ext cx="9905999" cy="4465321"/>
          </a:xfrm>
        </p:spPr>
        <p:txBody>
          <a:bodyPr>
            <a:normAutofit fontScale="85000" lnSpcReduction="10000"/>
          </a:bodyPr>
          <a:lstStyle/>
          <a:p>
            <a:r>
              <a:rPr lang="en-US" b="1" u="sng" dirty="0" smtClean="0">
                <a:solidFill>
                  <a:srgbClr val="FFC000"/>
                </a:solidFill>
              </a:rPr>
              <a:t>20 Meters</a:t>
            </a:r>
            <a:r>
              <a:rPr lang="en-US" dirty="0" smtClean="0">
                <a:solidFill>
                  <a:srgbClr val="FFC000"/>
                </a:solidFill>
                <a:effectLst/>
              </a:rPr>
              <a:t> </a:t>
            </a:r>
            <a:r>
              <a:rPr lang="en-US" b="1" dirty="0" smtClean="0">
                <a:solidFill>
                  <a:schemeClr val="bg1"/>
                </a:solidFill>
                <a:effectLst/>
                <a:latin typeface="Arial" panose="020B0604020202020204" pitchFamily="34" charset="0"/>
                <a:cs typeface="Arial" panose="020B0604020202020204" pitchFamily="34" charset="0"/>
              </a:rPr>
              <a:t>(14.070) is where 95% of all digital activity takes place at any given time during daylight hours. Of that, most digital operators are using PSK31, but you will find MFSK and occasional </a:t>
            </a:r>
            <a:r>
              <a:rPr lang="en-US" b="1" dirty="0" err="1" smtClean="0">
                <a:solidFill>
                  <a:schemeClr val="bg1"/>
                </a:solidFill>
                <a:effectLst/>
                <a:latin typeface="Arial" panose="020B0604020202020204" pitchFamily="34" charset="0"/>
                <a:cs typeface="Arial" panose="020B0604020202020204" pitchFamily="34" charset="0"/>
              </a:rPr>
              <a:t>Pactor</a:t>
            </a:r>
            <a:r>
              <a:rPr lang="en-US" b="1" dirty="0" smtClean="0">
                <a:solidFill>
                  <a:schemeClr val="bg1"/>
                </a:solidFill>
                <a:effectLst/>
                <a:latin typeface="Arial" panose="020B0604020202020204" pitchFamily="34" charset="0"/>
                <a:cs typeface="Arial" panose="020B0604020202020204" pitchFamily="34" charset="0"/>
              </a:rPr>
              <a:t> a few KHz up or down from 14.070… just enough to be heard by other PSK31 operators looking to change modes. During the summer months, PSK31 signals can be heard after 12 midnight. RTTY activity is normally centered around 14.080.</a:t>
            </a:r>
            <a:endParaRPr lang="en-US" b="1" u="sng" dirty="0" smtClean="0">
              <a:solidFill>
                <a:schemeClr val="bg1"/>
              </a:solidFill>
              <a:latin typeface="Arial" panose="020B0604020202020204" pitchFamily="34" charset="0"/>
              <a:cs typeface="Arial" panose="020B0604020202020204" pitchFamily="34" charset="0"/>
            </a:endParaRPr>
          </a:p>
          <a:p>
            <a:r>
              <a:rPr lang="en-US" b="1" u="sng" dirty="0" smtClean="0">
                <a:solidFill>
                  <a:srgbClr val="FFC000"/>
                </a:solidFill>
              </a:rPr>
              <a:t>15 </a:t>
            </a:r>
            <a:r>
              <a:rPr lang="en-US" b="1" u="sng" dirty="0">
                <a:solidFill>
                  <a:srgbClr val="FFC000"/>
                </a:solidFill>
              </a:rPr>
              <a:t>Meters</a:t>
            </a:r>
            <a:r>
              <a:rPr lang="en-US" b="1" dirty="0">
                <a:solidFill>
                  <a:srgbClr val="FFC000"/>
                </a:solidFill>
              </a:rPr>
              <a:t> </a:t>
            </a:r>
            <a:r>
              <a:rPr lang="en-US" b="1" dirty="0">
                <a:solidFill>
                  <a:schemeClr val="bg1"/>
                </a:solidFill>
                <a:effectLst/>
                <a:latin typeface="Arial" panose="020B0604020202020204" pitchFamily="34" charset="0"/>
                <a:cs typeface="Arial" panose="020B0604020202020204" pitchFamily="34" charset="0"/>
              </a:rPr>
              <a:t>will occasionally have signals on the air around noon time. DX is surprisingly common on this band, mostly into the Caribbean and South America. Look 10 kHz up to catch some RTTY action as well, around 21.080.</a:t>
            </a:r>
          </a:p>
          <a:p>
            <a:r>
              <a:rPr lang="en-US" b="1" u="sng" dirty="0">
                <a:solidFill>
                  <a:srgbClr val="FFC000"/>
                </a:solidFill>
              </a:rPr>
              <a:t>10 Meters</a:t>
            </a:r>
            <a:r>
              <a:rPr lang="en-US" b="1" dirty="0"/>
              <a:t> </a:t>
            </a:r>
            <a:r>
              <a:rPr lang="en-US" b="1" dirty="0">
                <a:solidFill>
                  <a:schemeClr val="bg1"/>
                </a:solidFill>
                <a:effectLst/>
                <a:latin typeface="Arial" panose="020B0604020202020204" pitchFamily="34" charset="0"/>
                <a:cs typeface="Arial" panose="020B0604020202020204" pitchFamily="34" charset="0"/>
              </a:rPr>
              <a:t>will seldom have digital activity, even  when the </a:t>
            </a:r>
            <a:r>
              <a:rPr lang="en-US" b="1" dirty="0" smtClean="0">
                <a:solidFill>
                  <a:schemeClr val="bg1"/>
                </a:solidFill>
                <a:effectLst/>
                <a:latin typeface="Arial" panose="020B0604020202020204" pitchFamily="34" charset="0"/>
                <a:cs typeface="Arial" panose="020B0604020202020204" pitchFamily="34" charset="0"/>
              </a:rPr>
              <a:t>band </a:t>
            </a:r>
            <a:r>
              <a:rPr lang="en-US" b="1" dirty="0">
                <a:solidFill>
                  <a:schemeClr val="bg1"/>
                </a:solidFill>
                <a:effectLst/>
                <a:latin typeface="Arial" panose="020B0604020202020204" pitchFamily="34" charset="0"/>
                <a:cs typeface="Arial" panose="020B0604020202020204" pitchFamily="34" charset="0"/>
              </a:rPr>
              <a:t>is open. Expect to use this band only during DX or digital contests.</a:t>
            </a:r>
          </a:p>
        </p:txBody>
      </p:sp>
      <p:sp>
        <p:nvSpPr>
          <p:cNvPr id="4" name="Rectangle 3"/>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7044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688" y="618518"/>
            <a:ext cx="10114723" cy="625066"/>
          </a:xfrm>
        </p:spPr>
        <p:txBody>
          <a:bodyPr/>
          <a:lstStyle/>
          <a:p>
            <a:r>
              <a:rPr lang="en-US" b="1" dirty="0" smtClean="0">
                <a:solidFill>
                  <a:schemeClr val="bg1"/>
                </a:solidFill>
              </a:rPr>
              <a:t>What is a digital mode?</a:t>
            </a:r>
            <a:endParaRPr lang="en-US" b="1" dirty="0">
              <a:solidFill>
                <a:schemeClr val="bg1"/>
              </a:solidFill>
            </a:endParaRPr>
          </a:p>
        </p:txBody>
      </p:sp>
      <p:sp>
        <p:nvSpPr>
          <p:cNvPr id="3" name="Content Placeholder 2"/>
          <p:cNvSpPr>
            <a:spLocks noGrp="1"/>
          </p:cNvSpPr>
          <p:nvPr>
            <p:ph idx="1"/>
          </p:nvPr>
        </p:nvSpPr>
        <p:spPr>
          <a:xfrm>
            <a:off x="932688" y="1243584"/>
            <a:ext cx="10360152" cy="4873752"/>
          </a:xfrm>
        </p:spPr>
        <p:txBody>
          <a:bodyPr>
            <a:normAutofit fontScale="92500"/>
          </a:bodyPr>
          <a:lstStyle/>
          <a:p>
            <a:pPr marL="0" indent="0">
              <a:buNone/>
            </a:pPr>
            <a:r>
              <a:rPr lang="en-US" sz="2200" b="1" dirty="0">
                <a:solidFill>
                  <a:schemeClr val="bg1"/>
                </a:solidFill>
                <a:effectLst/>
                <a:latin typeface="Arial" panose="020B0604020202020204" pitchFamily="34" charset="0"/>
                <a:cs typeface="Arial" panose="020B0604020202020204" pitchFamily="34" charset="0"/>
              </a:rPr>
              <a:t>Digital Modes are a means of operating Amateur radio from the computer keyboard. The computer acts as </a:t>
            </a:r>
            <a:r>
              <a:rPr lang="en-US" sz="2200" b="1" i="1" dirty="0">
                <a:solidFill>
                  <a:schemeClr val="bg1"/>
                </a:solidFill>
                <a:effectLst/>
                <a:latin typeface="Arial" panose="020B0604020202020204" pitchFamily="34" charset="0"/>
                <a:cs typeface="Arial" panose="020B0604020202020204" pitchFamily="34" charset="0"/>
              </a:rPr>
              <a:t>modem</a:t>
            </a:r>
            <a:r>
              <a:rPr lang="en-US" sz="2200" b="1" dirty="0">
                <a:solidFill>
                  <a:schemeClr val="bg1"/>
                </a:solidFill>
                <a:effectLst/>
                <a:latin typeface="Arial" panose="020B0604020202020204" pitchFamily="34" charset="0"/>
                <a:cs typeface="Arial" panose="020B0604020202020204" pitchFamily="34" charset="0"/>
              </a:rPr>
              <a:t> (modulator - demodulator), as well as allowing you to type, and see what the other person types. It also controls the transmitter, changes modes as required, and provides various convenient features such as easy tuning of signals and prearranged messages</a:t>
            </a:r>
            <a:r>
              <a:rPr lang="en-US" sz="2200" b="1" dirty="0" smtClean="0">
                <a:solidFill>
                  <a:schemeClr val="bg1"/>
                </a:solidFill>
                <a:effectLst/>
                <a:latin typeface="Arial" panose="020B0604020202020204" pitchFamily="34" charset="0"/>
                <a:cs typeface="Arial" panose="020B0604020202020204" pitchFamily="34" charset="0"/>
              </a:rPr>
              <a:t>. In </a:t>
            </a:r>
            <a:r>
              <a:rPr lang="en-US" sz="2200" b="1" dirty="0">
                <a:solidFill>
                  <a:schemeClr val="bg1"/>
                </a:solidFill>
                <a:effectLst/>
                <a:latin typeface="Arial" panose="020B0604020202020204" pitchFamily="34" charset="0"/>
                <a:cs typeface="Arial" panose="020B0604020202020204" pitchFamily="34" charset="0"/>
              </a:rPr>
              <a:t>this context, we are talking about modes used on the HF </a:t>
            </a:r>
            <a:r>
              <a:rPr lang="en-US" sz="2200" b="1" dirty="0" smtClean="0">
                <a:solidFill>
                  <a:schemeClr val="bg1"/>
                </a:solidFill>
                <a:effectLst/>
                <a:latin typeface="Arial" panose="020B0604020202020204" pitchFamily="34" charset="0"/>
                <a:cs typeface="Arial" panose="020B0604020202020204" pitchFamily="34" charset="0"/>
              </a:rPr>
              <a:t>bands (c</a:t>
            </a:r>
            <a:r>
              <a:rPr lang="en-US" sz="2200" b="1" i="1" dirty="0" smtClean="0">
                <a:solidFill>
                  <a:schemeClr val="bg1"/>
                </a:solidFill>
                <a:effectLst/>
                <a:latin typeface="Arial" panose="020B0604020202020204" pitchFamily="34" charset="0"/>
                <a:cs typeface="Arial" panose="020B0604020202020204" pitchFamily="34" charset="0"/>
              </a:rPr>
              <a:t>hat</a:t>
            </a:r>
            <a:r>
              <a:rPr lang="en-US" sz="2200" b="1" dirty="0" smtClean="0">
                <a:solidFill>
                  <a:schemeClr val="bg1"/>
                </a:solidFill>
                <a:effectLst/>
                <a:latin typeface="Arial" panose="020B0604020202020204" pitchFamily="34" charset="0"/>
                <a:cs typeface="Arial" panose="020B0604020202020204" pitchFamily="34" charset="0"/>
              </a:rPr>
              <a:t> modes). </a:t>
            </a:r>
            <a:r>
              <a:rPr lang="en-US" sz="2200" b="1" dirty="0">
                <a:solidFill>
                  <a:schemeClr val="bg1"/>
                </a:solidFill>
                <a:effectLst/>
                <a:latin typeface="Arial" panose="020B0604020202020204" pitchFamily="34" charset="0"/>
                <a:cs typeface="Arial" panose="020B0604020202020204" pitchFamily="34" charset="0"/>
              </a:rPr>
              <a:t>These chat modes allow multiple operators to take part in a </a:t>
            </a:r>
            <a:r>
              <a:rPr lang="en-US" sz="2200" b="1" i="1" dirty="0" smtClean="0">
                <a:solidFill>
                  <a:schemeClr val="bg1"/>
                </a:solidFill>
                <a:effectLst/>
                <a:latin typeface="Arial" panose="020B0604020202020204" pitchFamily="34" charset="0"/>
                <a:cs typeface="Arial" panose="020B0604020202020204" pitchFamily="34" charset="0"/>
              </a:rPr>
              <a:t>net</a:t>
            </a:r>
            <a:r>
              <a:rPr lang="en-US" sz="2200" b="1" dirty="0" smtClean="0">
                <a:solidFill>
                  <a:schemeClr val="bg1"/>
                </a:solidFill>
                <a:effectLst/>
                <a:latin typeface="Arial" panose="020B0604020202020204" pitchFamily="34" charset="0"/>
                <a:cs typeface="Arial" panose="020B0604020202020204" pitchFamily="34" charset="0"/>
              </a:rPr>
              <a:t>. Because </a:t>
            </a:r>
            <a:r>
              <a:rPr lang="en-US" sz="2200" b="1" dirty="0">
                <a:solidFill>
                  <a:schemeClr val="bg1"/>
                </a:solidFill>
                <a:effectLst/>
                <a:latin typeface="Arial" panose="020B0604020202020204" pitchFamily="34" charset="0"/>
                <a:cs typeface="Arial" panose="020B0604020202020204" pitchFamily="34" charset="0"/>
              </a:rPr>
              <a:t>of sophisticated digital signal processing which takes place inside the computer, digital modes can offer performance that cannot be achieved using </a:t>
            </a:r>
            <a:r>
              <a:rPr lang="en-US" sz="2200" b="1" dirty="0" smtClean="0">
                <a:solidFill>
                  <a:schemeClr val="bg1"/>
                </a:solidFill>
                <a:effectLst/>
                <a:latin typeface="Arial" panose="020B0604020202020204" pitchFamily="34" charset="0"/>
                <a:cs typeface="Arial" panose="020B0604020202020204" pitchFamily="34" charset="0"/>
              </a:rPr>
              <a:t>voice, </a:t>
            </a:r>
            <a:r>
              <a:rPr lang="en-US" sz="2200" b="1" dirty="0">
                <a:solidFill>
                  <a:schemeClr val="bg1"/>
                </a:solidFill>
                <a:effectLst/>
                <a:latin typeface="Arial" panose="020B0604020202020204" pitchFamily="34" charset="0"/>
                <a:cs typeface="Arial" panose="020B0604020202020204" pitchFamily="34" charset="0"/>
              </a:rPr>
              <a:t>through reduced bandwidth, improved signal-to-noise performance and reduced transmitter power requirement. Some modes also offer built-in automatic error correction</a:t>
            </a:r>
            <a:r>
              <a:rPr lang="en-US" sz="2200" b="1" dirty="0" smtClean="0">
                <a:solidFill>
                  <a:schemeClr val="bg1"/>
                </a:solidFill>
                <a:effectLst/>
                <a:latin typeface="Arial" panose="020B0604020202020204" pitchFamily="34" charset="0"/>
                <a:cs typeface="Arial" panose="020B0604020202020204" pitchFamily="34" charset="0"/>
              </a:rPr>
              <a:t>. Digital </a:t>
            </a:r>
            <a:r>
              <a:rPr lang="en-US" sz="2200" b="1" dirty="0">
                <a:solidFill>
                  <a:schemeClr val="bg1"/>
                </a:solidFill>
                <a:effectLst/>
                <a:latin typeface="Arial" panose="020B0604020202020204" pitchFamily="34" charset="0"/>
                <a:cs typeface="Arial" panose="020B0604020202020204" pitchFamily="34" charset="0"/>
              </a:rPr>
              <a:t>Mode operating procedure is not unlike Morse operation, and many of the same abbreviations are used.</a:t>
            </a:r>
          </a:p>
          <a:p>
            <a:endParaRPr lang="en-US" dirty="0"/>
          </a:p>
        </p:txBody>
      </p:sp>
      <p:sp>
        <p:nvSpPr>
          <p:cNvPr id="4" name="Rectangle 3"/>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35974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1413" y="618518"/>
            <a:ext cx="9905998" cy="561058"/>
          </a:xfrm>
        </p:spPr>
        <p:txBody>
          <a:bodyPr>
            <a:normAutofit fontScale="90000"/>
          </a:bodyPr>
          <a:lstStyle/>
          <a:p>
            <a:r>
              <a:rPr lang="en-US" b="1" dirty="0" smtClean="0">
                <a:solidFill>
                  <a:schemeClr val="bg1"/>
                </a:solidFill>
              </a:rPr>
              <a:t>MS-110A mode used by </a:t>
            </a:r>
            <a:r>
              <a:rPr lang="en-US" b="1" dirty="0" err="1" smtClean="0">
                <a:solidFill>
                  <a:schemeClr val="bg1"/>
                </a:solidFill>
              </a:rPr>
              <a:t>d</a:t>
            </a:r>
            <a:r>
              <a:rPr lang="en-US" b="1" cap="none" dirty="0" err="1" smtClean="0">
                <a:solidFill>
                  <a:schemeClr val="bg1"/>
                </a:solidFill>
              </a:rPr>
              <a:t>o</a:t>
            </a:r>
            <a:r>
              <a:rPr lang="en-US" b="1" dirty="0" err="1" smtClean="0">
                <a:solidFill>
                  <a:schemeClr val="bg1"/>
                </a:solidFill>
              </a:rPr>
              <a:t>d</a:t>
            </a:r>
            <a:endParaRPr lang="en-US" b="1" dirty="0">
              <a:solidFill>
                <a:schemeClr val="bg1"/>
              </a:solidFill>
            </a:endParaRPr>
          </a:p>
        </p:txBody>
      </p:sp>
      <p:sp>
        <p:nvSpPr>
          <p:cNvPr id="6" name="Content Placeholder 5"/>
          <p:cNvSpPr>
            <a:spLocks noGrp="1"/>
          </p:cNvSpPr>
          <p:nvPr>
            <p:ph idx="1"/>
          </p:nvPr>
        </p:nvSpPr>
        <p:spPr>
          <a:xfrm>
            <a:off x="1141412" y="1408176"/>
            <a:ext cx="9905999" cy="4928616"/>
          </a:xfrm>
        </p:spPr>
        <p:txBody>
          <a:bodyPr>
            <a:normAutofit fontScale="92500" lnSpcReduction="10000"/>
          </a:bodyPr>
          <a:lstStyle/>
          <a:p>
            <a:pPr marL="0" indent="0">
              <a:buNone/>
            </a:pPr>
            <a:r>
              <a:rPr lang="en-US" b="1" dirty="0" smtClean="0">
                <a:solidFill>
                  <a:schemeClr val="bg1"/>
                </a:solidFill>
                <a:effectLst/>
                <a:latin typeface="Arial" panose="020B0604020202020204" pitchFamily="34" charset="0"/>
                <a:cs typeface="Arial" panose="020B0604020202020204" pitchFamily="34" charset="0"/>
              </a:rPr>
              <a:t>MS-110A requires a program to encode and decode the tones. It needs an accurate sound card and an interface between the sound card and the transmitter. 110A terms:</a:t>
            </a:r>
          </a:p>
          <a:p>
            <a:r>
              <a:rPr lang="en-US" b="1" dirty="0" smtClean="0">
                <a:solidFill>
                  <a:srgbClr val="FFC000"/>
                </a:solidFill>
              </a:rPr>
              <a:t>MS-110A</a:t>
            </a:r>
            <a:r>
              <a:rPr lang="en-US" dirty="0" smtClean="0"/>
              <a:t> </a:t>
            </a:r>
            <a:r>
              <a:rPr lang="en-US" b="1" dirty="0">
                <a:solidFill>
                  <a:schemeClr val="bg1"/>
                </a:solidFill>
                <a:latin typeface="Arial" panose="020B0604020202020204" pitchFamily="34" charset="0"/>
                <a:cs typeface="Arial" panose="020B0604020202020204" pitchFamily="34" charset="0"/>
              </a:rPr>
              <a:t>– </a:t>
            </a:r>
            <a:r>
              <a:rPr lang="en-US" b="1" dirty="0">
                <a:solidFill>
                  <a:schemeClr val="bg1"/>
                </a:solidFill>
                <a:effectLst/>
                <a:latin typeface="Arial" panose="020B0604020202020204" pitchFamily="34" charset="0"/>
                <a:cs typeface="Arial" panose="020B0604020202020204" pitchFamily="34" charset="0"/>
              </a:rPr>
              <a:t>Serial Tone </a:t>
            </a:r>
            <a:r>
              <a:rPr lang="en-US" b="1" dirty="0" smtClean="0">
                <a:solidFill>
                  <a:schemeClr val="bg1"/>
                </a:solidFill>
                <a:effectLst/>
                <a:latin typeface="Arial" panose="020B0604020202020204" pitchFamily="34" charset="0"/>
                <a:cs typeface="Arial" panose="020B0604020202020204" pitchFamily="34" charset="0"/>
              </a:rPr>
              <a:t>Waveform (MIL-STD-188-110A)</a:t>
            </a:r>
            <a:endParaRPr lang="en-US" b="1" dirty="0">
              <a:solidFill>
                <a:schemeClr val="bg1"/>
              </a:solidFill>
              <a:effectLst/>
              <a:latin typeface="Arial" panose="020B0604020202020204" pitchFamily="34" charset="0"/>
              <a:cs typeface="Arial" panose="020B0604020202020204" pitchFamily="34" charset="0"/>
            </a:endParaRPr>
          </a:p>
          <a:p>
            <a:r>
              <a:rPr lang="en-US" b="1" dirty="0" smtClean="0">
                <a:solidFill>
                  <a:srgbClr val="FFC000"/>
                </a:solidFill>
              </a:rPr>
              <a:t>MS-DMT</a:t>
            </a:r>
            <a:r>
              <a:rPr lang="en-US" dirty="0" smtClean="0"/>
              <a:t> </a:t>
            </a:r>
            <a:r>
              <a:rPr lang="en-US" b="1" dirty="0">
                <a:solidFill>
                  <a:schemeClr val="bg1"/>
                </a:solidFill>
                <a:latin typeface="Arial" panose="020B0604020202020204" pitchFamily="34" charset="0"/>
                <a:cs typeface="Arial" panose="020B0604020202020204" pitchFamily="34" charset="0"/>
              </a:rPr>
              <a:t>– </a:t>
            </a:r>
            <a:r>
              <a:rPr lang="en-US" b="1" dirty="0" smtClean="0">
                <a:solidFill>
                  <a:schemeClr val="bg1"/>
                </a:solidFill>
                <a:effectLst/>
                <a:latin typeface="Arial" panose="020B0604020202020204" pitchFamily="34" charset="0"/>
                <a:cs typeface="Arial" panose="020B0604020202020204" pitchFamily="34" charset="0"/>
              </a:rPr>
              <a:t>Military Standard - Data </a:t>
            </a:r>
            <a:r>
              <a:rPr lang="en-US" b="1" dirty="0">
                <a:solidFill>
                  <a:schemeClr val="bg1"/>
                </a:solidFill>
                <a:effectLst/>
                <a:latin typeface="Arial" panose="020B0604020202020204" pitchFamily="34" charset="0"/>
                <a:cs typeface="Arial" panose="020B0604020202020204" pitchFamily="34" charset="0"/>
              </a:rPr>
              <a:t>Modem </a:t>
            </a:r>
            <a:r>
              <a:rPr lang="en-US" b="1" dirty="0" smtClean="0">
                <a:solidFill>
                  <a:schemeClr val="bg1"/>
                </a:solidFill>
                <a:effectLst/>
                <a:latin typeface="Arial" panose="020B0604020202020204" pitchFamily="34" charset="0"/>
                <a:cs typeface="Arial" panose="020B0604020202020204" pitchFamily="34" charset="0"/>
              </a:rPr>
              <a:t>Terminal Software Program</a:t>
            </a:r>
          </a:p>
          <a:p>
            <a:r>
              <a:rPr lang="en-US" b="1" dirty="0">
                <a:solidFill>
                  <a:srgbClr val="FFC000"/>
                </a:solidFill>
              </a:rPr>
              <a:t>MARS-ALE </a:t>
            </a:r>
            <a:r>
              <a:rPr lang="en-US" b="1" dirty="0" smtClean="0">
                <a:solidFill>
                  <a:schemeClr val="bg1"/>
                </a:solidFill>
                <a:effectLst/>
                <a:latin typeface="Arial" panose="020B0604020202020204" pitchFamily="34" charset="0"/>
                <a:cs typeface="Arial" panose="020B0604020202020204" pitchFamily="34" charset="0"/>
              </a:rPr>
              <a:t>– Software </a:t>
            </a:r>
            <a:r>
              <a:rPr lang="en-US" b="1" dirty="0">
                <a:solidFill>
                  <a:schemeClr val="bg1"/>
                </a:solidFill>
                <a:effectLst/>
                <a:latin typeface="Arial" panose="020B0604020202020204" pitchFamily="34" charset="0"/>
                <a:cs typeface="Arial" panose="020B0604020202020204" pitchFamily="34" charset="0"/>
              </a:rPr>
              <a:t>tool which allows wide spread MARS integration of Automatic Link Establishment (ALE) capabilities </a:t>
            </a:r>
            <a:r>
              <a:rPr lang="en-US" b="1" dirty="0" smtClean="0">
                <a:solidFill>
                  <a:schemeClr val="bg1"/>
                </a:solidFill>
                <a:effectLst/>
                <a:latin typeface="Arial" panose="020B0604020202020204" pitchFamily="34" charset="0"/>
                <a:cs typeface="Arial" panose="020B0604020202020204" pitchFamily="34" charset="0"/>
              </a:rPr>
              <a:t>using MS-110A</a:t>
            </a:r>
            <a:endParaRPr lang="en-US" b="1" dirty="0">
              <a:solidFill>
                <a:schemeClr val="bg1"/>
              </a:solidFill>
              <a:effectLst/>
              <a:latin typeface="Arial" panose="020B0604020202020204" pitchFamily="34" charset="0"/>
              <a:cs typeface="Arial" panose="020B0604020202020204" pitchFamily="34" charset="0"/>
            </a:endParaRPr>
          </a:p>
          <a:p>
            <a:r>
              <a:rPr lang="en-US" b="1" dirty="0" smtClean="0">
                <a:solidFill>
                  <a:srgbClr val="FFC000"/>
                </a:solidFill>
              </a:rPr>
              <a:t>com0com</a:t>
            </a:r>
            <a:r>
              <a:rPr lang="en-US" dirty="0" smtClean="0"/>
              <a:t> </a:t>
            </a:r>
            <a:r>
              <a:rPr lang="en-US" b="1" dirty="0">
                <a:solidFill>
                  <a:schemeClr val="bg1"/>
                </a:solidFill>
                <a:effectLst/>
                <a:latin typeface="Arial" panose="020B0604020202020204" pitchFamily="34" charset="0"/>
                <a:cs typeface="Arial" panose="020B0604020202020204" pitchFamily="34" charset="0"/>
              </a:rPr>
              <a:t>– Virtual Com Port </a:t>
            </a:r>
            <a:r>
              <a:rPr lang="en-US" b="1" dirty="0" smtClean="0">
                <a:solidFill>
                  <a:schemeClr val="bg1"/>
                </a:solidFill>
                <a:effectLst/>
                <a:latin typeface="Arial" panose="020B0604020202020204" pitchFamily="34" charset="0"/>
                <a:cs typeface="Arial" panose="020B0604020202020204" pitchFamily="34" charset="0"/>
              </a:rPr>
              <a:t>Emulator – Needed for MARS-ALE and </a:t>
            </a:r>
            <a:r>
              <a:rPr lang="en-US" b="1" dirty="0" err="1" smtClean="0">
                <a:solidFill>
                  <a:schemeClr val="bg1"/>
                </a:solidFill>
                <a:effectLst/>
                <a:latin typeface="Arial" panose="020B0604020202020204" pitchFamily="34" charset="0"/>
                <a:cs typeface="Arial" panose="020B0604020202020204" pitchFamily="34" charset="0"/>
              </a:rPr>
              <a:t>BlockTerm</a:t>
            </a:r>
            <a:r>
              <a:rPr lang="en-US" b="1" dirty="0" smtClean="0">
                <a:solidFill>
                  <a:schemeClr val="bg1"/>
                </a:solidFill>
                <a:effectLst/>
                <a:latin typeface="Arial" panose="020B0604020202020204" pitchFamily="34" charset="0"/>
                <a:cs typeface="Arial" panose="020B0604020202020204" pitchFamily="34" charset="0"/>
              </a:rPr>
              <a:t> connection to MS-DMT</a:t>
            </a:r>
            <a:endParaRPr lang="en-US" b="1" dirty="0">
              <a:solidFill>
                <a:schemeClr val="bg1"/>
              </a:solidFill>
              <a:effectLst/>
              <a:latin typeface="Arial" panose="020B0604020202020204" pitchFamily="34" charset="0"/>
              <a:cs typeface="Arial" panose="020B0604020202020204" pitchFamily="34" charset="0"/>
            </a:endParaRPr>
          </a:p>
          <a:p>
            <a:r>
              <a:rPr lang="en-US" b="1" dirty="0" err="1" smtClean="0">
                <a:solidFill>
                  <a:srgbClr val="FFC000"/>
                </a:solidFill>
              </a:rPr>
              <a:t>BlockTerm</a:t>
            </a:r>
            <a:r>
              <a:rPr lang="en-US" dirty="0" smtClean="0">
                <a:effectLst/>
              </a:rPr>
              <a:t> </a:t>
            </a:r>
            <a:r>
              <a:rPr lang="en-US" b="1" dirty="0" smtClean="0">
                <a:solidFill>
                  <a:schemeClr val="bg1"/>
                </a:solidFill>
                <a:effectLst/>
                <a:latin typeface="Arial" panose="020B0604020202020204" pitchFamily="34" charset="0"/>
                <a:cs typeface="Arial" panose="020B0604020202020204" pitchFamily="34" charset="0"/>
              </a:rPr>
              <a:t>- Communicates </a:t>
            </a:r>
            <a:r>
              <a:rPr lang="en-US" b="1" dirty="0">
                <a:solidFill>
                  <a:schemeClr val="bg1"/>
                </a:solidFill>
                <a:effectLst/>
                <a:latin typeface="Arial" panose="020B0604020202020204" pitchFamily="34" charset="0"/>
                <a:cs typeface="Arial" panose="020B0604020202020204" pitchFamily="34" charset="0"/>
              </a:rPr>
              <a:t>with the </a:t>
            </a:r>
            <a:r>
              <a:rPr lang="en-US" b="1" dirty="0" smtClean="0">
                <a:solidFill>
                  <a:schemeClr val="bg1"/>
                </a:solidFill>
                <a:effectLst/>
                <a:latin typeface="Arial" panose="020B0604020202020204" pitchFamily="34" charset="0"/>
                <a:cs typeface="Arial" panose="020B0604020202020204" pitchFamily="34" charset="0"/>
              </a:rPr>
              <a:t>MS-DMT using </a:t>
            </a:r>
            <a:r>
              <a:rPr lang="en-US" b="1" dirty="0">
                <a:solidFill>
                  <a:schemeClr val="bg1"/>
                </a:solidFill>
                <a:effectLst/>
                <a:latin typeface="Arial" panose="020B0604020202020204" pitchFamily="34" charset="0"/>
                <a:cs typeface="Arial" panose="020B0604020202020204" pitchFamily="34" charset="0"/>
              </a:rPr>
              <a:t>a </a:t>
            </a:r>
            <a:r>
              <a:rPr lang="en-US" b="1" dirty="0" smtClean="0">
                <a:solidFill>
                  <a:schemeClr val="bg1"/>
                </a:solidFill>
                <a:effectLst/>
                <a:latin typeface="Arial" panose="020B0604020202020204" pitchFamily="34" charset="0"/>
                <a:cs typeface="Arial" panose="020B0604020202020204" pitchFamily="34" charset="0"/>
              </a:rPr>
              <a:t>com0com virtual </a:t>
            </a:r>
            <a:r>
              <a:rPr lang="en-US" b="1" dirty="0">
                <a:solidFill>
                  <a:schemeClr val="bg1"/>
                </a:solidFill>
                <a:effectLst/>
                <a:latin typeface="Arial" panose="020B0604020202020204" pitchFamily="34" charset="0"/>
                <a:cs typeface="Arial" panose="020B0604020202020204" pitchFamily="34" charset="0"/>
              </a:rPr>
              <a:t>COM </a:t>
            </a:r>
            <a:r>
              <a:rPr lang="en-US" b="1" dirty="0" smtClean="0">
                <a:solidFill>
                  <a:schemeClr val="bg1"/>
                </a:solidFill>
                <a:effectLst/>
                <a:latin typeface="Arial" panose="020B0604020202020204" pitchFamily="34" charset="0"/>
                <a:cs typeface="Arial" panose="020B0604020202020204" pitchFamily="34" charset="0"/>
              </a:rPr>
              <a:t>port. Provides “block” error correction capabilities</a:t>
            </a:r>
          </a:p>
          <a:p>
            <a:pPr marL="457200" lvl="1" indent="0">
              <a:buNone/>
            </a:pPr>
            <a:endParaRPr lang="en-US" dirty="0">
              <a:effectLst/>
            </a:endParaRPr>
          </a:p>
          <a:p>
            <a:pPr lvl="1"/>
            <a:endParaRPr lang="en-US" dirty="0" smtClean="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6182" y="380774"/>
            <a:ext cx="798802" cy="798802"/>
          </a:xfrm>
          <a:prstGeom prst="rect">
            <a:avLst/>
          </a:prstGeom>
        </p:spPr>
      </p:pic>
      <p:sp>
        <p:nvSpPr>
          <p:cNvPr id="8" name="Rectangle 7"/>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57960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1413" y="618518"/>
            <a:ext cx="9905998" cy="586885"/>
          </a:xfrm>
        </p:spPr>
        <p:txBody>
          <a:bodyPr/>
          <a:lstStyle/>
          <a:p>
            <a:r>
              <a:rPr lang="en-US" b="1" dirty="0" smtClean="0">
                <a:solidFill>
                  <a:schemeClr val="bg1"/>
                </a:solidFill>
              </a:rPr>
              <a:t>MS-110A serial tone (ST) Waveform</a:t>
            </a:r>
            <a:endParaRPr lang="en-US" b="1" dirty="0">
              <a:solidFill>
                <a:schemeClr val="bg1"/>
              </a:solidFill>
            </a:endParaRPr>
          </a:p>
        </p:txBody>
      </p:sp>
      <p:sp>
        <p:nvSpPr>
          <p:cNvPr id="4" name="Content Placeholder 3"/>
          <p:cNvSpPr>
            <a:spLocks noGrp="1"/>
          </p:cNvSpPr>
          <p:nvPr>
            <p:ph idx="1"/>
          </p:nvPr>
        </p:nvSpPr>
        <p:spPr>
          <a:xfrm>
            <a:off x="1430218" y="1205402"/>
            <a:ext cx="9116568" cy="3541714"/>
          </a:xfrm>
        </p:spPr>
        <p:txBody>
          <a:bodyPr>
            <a:normAutofit fontScale="92500" lnSpcReduction="10000"/>
          </a:bodyPr>
          <a:lstStyle/>
          <a:p>
            <a:pPr marL="0" indent="0">
              <a:buNone/>
            </a:pPr>
            <a:r>
              <a:rPr lang="en-US" b="1" u="sng" dirty="0" smtClean="0">
                <a:solidFill>
                  <a:srgbClr val="FFC000"/>
                </a:solidFill>
              </a:rPr>
              <a:t>MS-110A</a:t>
            </a:r>
            <a:r>
              <a:rPr lang="en-US" dirty="0" smtClean="0"/>
              <a:t> </a:t>
            </a:r>
            <a:r>
              <a:rPr lang="en-US" b="1" dirty="0" smtClean="0">
                <a:solidFill>
                  <a:schemeClr val="bg1"/>
                </a:solidFill>
                <a:effectLst/>
                <a:latin typeface="Arial" panose="020B0604020202020204" pitchFamily="34" charset="0"/>
                <a:cs typeface="Arial" panose="020B0604020202020204" pitchFamily="34" charset="0"/>
              </a:rPr>
              <a:t>is a sophisticated mode that is used by government agencies and the military and typically used with hardware modems ($4K - $10K) connected to military radios. The name 110A comes from the specification that defines the way each baud rate </a:t>
            </a:r>
            <a:r>
              <a:rPr lang="en-US" b="1" dirty="0">
                <a:solidFill>
                  <a:schemeClr val="bg1"/>
                </a:solidFill>
                <a:effectLst/>
                <a:latin typeface="Arial" panose="020B0604020202020204" pitchFamily="34" charset="0"/>
                <a:cs typeface="Arial" panose="020B0604020202020204" pitchFamily="34" charset="0"/>
              </a:rPr>
              <a:t>(75 baud to 9600 baud over </a:t>
            </a:r>
            <a:r>
              <a:rPr lang="en-US" b="1" dirty="0" smtClean="0">
                <a:solidFill>
                  <a:schemeClr val="bg1"/>
                </a:solidFill>
                <a:effectLst/>
                <a:latin typeface="Arial" panose="020B0604020202020204" pitchFamily="34" charset="0"/>
                <a:cs typeface="Arial" panose="020B0604020202020204" pitchFamily="34" charset="0"/>
              </a:rPr>
              <a:t>radio) uses tones. It is limited to MARS as maximum baud rate on HF amateur circuits is limited to 300 baud. The MS-110A waveform puts more demand on the HF transceiver than does MT-63, PACTOR or WINMOR. </a:t>
            </a:r>
            <a:r>
              <a:rPr lang="en-US" dirty="0">
                <a:effectLst/>
              </a:rPr>
              <a:t/>
            </a:r>
            <a:br>
              <a:rPr lang="en-US" dirty="0">
                <a:effectLst/>
              </a:rPr>
            </a:br>
            <a:endParaRPr lang="en-US" dirty="0"/>
          </a:p>
        </p:txBody>
      </p:sp>
      <p:pic>
        <p:nvPicPr>
          <p:cNvPr id="2" name="75bpsLONGt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41011" y="708760"/>
            <a:ext cx="406400" cy="4064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8328" y="736620"/>
            <a:ext cx="304800" cy="304800"/>
          </a:xfrm>
          <a:prstGeom prst="rect">
            <a:avLst/>
          </a:prstGeom>
        </p:spPr>
      </p:pic>
      <p:sp>
        <p:nvSpPr>
          <p:cNvPr id="7" name="Rectangle 6"/>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2842" y="4343399"/>
            <a:ext cx="3571320" cy="2358419"/>
          </a:xfrm>
          <a:prstGeom prst="rect">
            <a:avLst/>
          </a:prstGeom>
        </p:spPr>
      </p:pic>
    </p:spTree>
    <p:extLst>
      <p:ext uri="{BB962C8B-B14F-4D97-AF65-F5344CB8AC3E}">
        <p14:creationId xmlns:p14="http://schemas.microsoft.com/office/powerpoint/2010/main" val="60538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79346"/>
          </a:xfrm>
        </p:spPr>
        <p:txBody>
          <a:bodyPr>
            <a:normAutofit fontScale="90000"/>
          </a:bodyPr>
          <a:lstStyle/>
          <a:p>
            <a:r>
              <a:rPr lang="en-US" b="1" dirty="0" smtClean="0">
                <a:solidFill>
                  <a:schemeClr val="bg1"/>
                </a:solidFill>
              </a:rPr>
              <a:t>MIL-</a:t>
            </a:r>
            <a:r>
              <a:rPr lang="en-US" b="1" dirty="0" err="1" smtClean="0">
                <a:solidFill>
                  <a:schemeClr val="bg1"/>
                </a:solidFill>
              </a:rPr>
              <a:t>std</a:t>
            </a:r>
            <a:r>
              <a:rPr lang="en-US" b="1" dirty="0" smtClean="0">
                <a:solidFill>
                  <a:schemeClr val="bg1"/>
                </a:solidFill>
              </a:rPr>
              <a:t> data modem terminal (</a:t>
            </a:r>
            <a:r>
              <a:rPr lang="en-US" b="1" dirty="0" err="1" smtClean="0">
                <a:solidFill>
                  <a:schemeClr val="bg1"/>
                </a:solidFill>
              </a:rPr>
              <a:t>ms-dmt</a:t>
            </a:r>
            <a:r>
              <a:rPr lang="en-US" b="1" dirty="0" smtClean="0">
                <a:solidFill>
                  <a:schemeClr val="bg1"/>
                </a:solidFill>
              </a:rPr>
              <a:t>)</a:t>
            </a:r>
            <a:endParaRPr lang="en-US" b="1" dirty="0">
              <a:solidFill>
                <a:schemeClr val="bg1"/>
              </a:solidFill>
            </a:endParaRPr>
          </a:p>
        </p:txBody>
      </p:sp>
      <p:sp>
        <p:nvSpPr>
          <p:cNvPr id="3" name="Content Placeholder 2"/>
          <p:cNvSpPr>
            <a:spLocks noGrp="1"/>
          </p:cNvSpPr>
          <p:nvPr>
            <p:ph idx="1"/>
          </p:nvPr>
        </p:nvSpPr>
        <p:spPr>
          <a:xfrm>
            <a:off x="1141412" y="1280160"/>
            <a:ext cx="9905999" cy="4910328"/>
          </a:xfrm>
        </p:spPr>
        <p:txBody>
          <a:bodyPr>
            <a:normAutofit/>
          </a:bodyPr>
          <a:lstStyle/>
          <a:p>
            <a:pPr marL="0" indent="0">
              <a:buNone/>
            </a:pPr>
            <a:r>
              <a:rPr lang="en-US" sz="2600" b="1" dirty="0">
                <a:solidFill>
                  <a:schemeClr val="bg1"/>
                </a:solidFill>
                <a:effectLst/>
                <a:latin typeface="Arial" panose="020B0604020202020204" pitchFamily="34" charset="0"/>
                <a:cs typeface="Arial" panose="020B0604020202020204" pitchFamily="34" charset="0"/>
              </a:rPr>
              <a:t>This software application functions as both a MIL-STD modem and data communications terminal and also supports external asynchronous terminal applications. The software currently provides MARS a </a:t>
            </a:r>
            <a:r>
              <a:rPr lang="en-US" sz="2600" b="1" dirty="0" smtClean="0">
                <a:solidFill>
                  <a:schemeClr val="bg1"/>
                </a:solidFill>
                <a:effectLst/>
                <a:latin typeface="Arial" panose="020B0604020202020204" pitchFamily="34" charset="0"/>
                <a:cs typeface="Arial" panose="020B0604020202020204" pitchFamily="34" charset="0"/>
              </a:rPr>
              <a:t>MIL-STD-188-110A</a:t>
            </a:r>
            <a:r>
              <a:rPr lang="en-US" sz="2600" b="1" baseline="30000" dirty="0" smtClean="0">
                <a:solidFill>
                  <a:schemeClr val="bg1"/>
                </a:solidFill>
                <a:effectLst/>
                <a:latin typeface="Arial" panose="020B0604020202020204" pitchFamily="34" charset="0"/>
                <a:cs typeface="Arial" panose="020B0604020202020204" pitchFamily="34" charset="0"/>
              </a:rPr>
              <a:t> </a:t>
            </a:r>
            <a:r>
              <a:rPr lang="en-US" sz="2600" b="1" dirty="0">
                <a:solidFill>
                  <a:schemeClr val="bg1"/>
                </a:solidFill>
                <a:effectLst/>
                <a:latin typeface="Arial" panose="020B0604020202020204" pitchFamily="34" charset="0"/>
                <a:cs typeface="Arial" panose="020B0604020202020204" pitchFamily="34" charset="0"/>
              </a:rPr>
              <a:t>(MS110A) compliant Serial Tone (ST) waveform modem based Message Terminal capability providing message composition and automated message storage to simplify MARS MS110A Forward Error Correction (FEC) message </a:t>
            </a:r>
            <a:r>
              <a:rPr lang="en-US" sz="2600" b="1" dirty="0" smtClean="0">
                <a:solidFill>
                  <a:schemeClr val="bg1"/>
                </a:solidFill>
                <a:effectLst/>
                <a:latin typeface="Arial" panose="020B0604020202020204" pitchFamily="34" charset="0"/>
                <a:cs typeface="Arial" panose="020B0604020202020204" pitchFamily="34" charset="0"/>
              </a:rPr>
              <a:t>handling</a:t>
            </a:r>
            <a:endParaRPr lang="en-US" sz="2600" b="1" dirty="0">
              <a:solidFill>
                <a:schemeClr val="bg1"/>
              </a:solidFill>
              <a:effectLst/>
              <a:latin typeface="Arial" panose="020B0604020202020204" pitchFamily="34" charset="0"/>
              <a:cs typeface="Arial" panose="020B0604020202020204" pitchFamily="34" charset="0"/>
            </a:endParaRPr>
          </a:p>
        </p:txBody>
      </p:sp>
      <p:sp>
        <p:nvSpPr>
          <p:cNvPr id="4" name="Rectangle 3"/>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37167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798803"/>
          </a:xfrm>
        </p:spPr>
        <p:txBody>
          <a:bodyPr>
            <a:normAutofit/>
          </a:bodyPr>
          <a:lstStyle/>
          <a:p>
            <a:r>
              <a:rPr lang="en-US" b="1" dirty="0" smtClean="0">
                <a:solidFill>
                  <a:schemeClr val="bg1"/>
                </a:solidFill>
              </a:rPr>
              <a:t>MARS automatic link establishment (ALE)</a:t>
            </a:r>
            <a:endParaRPr lang="en-US" b="1" dirty="0">
              <a:solidFill>
                <a:schemeClr val="bg1"/>
              </a:solidFill>
            </a:endParaRPr>
          </a:p>
        </p:txBody>
      </p:sp>
      <p:sp>
        <p:nvSpPr>
          <p:cNvPr id="4" name="Content Placeholder 3"/>
          <p:cNvSpPr>
            <a:spLocks noGrp="1"/>
          </p:cNvSpPr>
          <p:nvPr>
            <p:ph idx="1"/>
          </p:nvPr>
        </p:nvSpPr>
        <p:spPr>
          <a:xfrm>
            <a:off x="1141412" y="1417322"/>
            <a:ext cx="9905999" cy="4754878"/>
          </a:xfrm>
        </p:spPr>
        <p:txBody>
          <a:bodyPr>
            <a:normAutofit/>
          </a:bodyPr>
          <a:lstStyle/>
          <a:p>
            <a:r>
              <a:rPr lang="en-US" b="1" dirty="0">
                <a:solidFill>
                  <a:schemeClr val="bg1"/>
                </a:solidFill>
                <a:effectLst/>
                <a:latin typeface="Arial" panose="020B0604020202020204" pitchFamily="34" charset="0"/>
                <a:cs typeface="Arial" panose="020B0604020202020204" pitchFamily="34" charset="0"/>
              </a:rPr>
              <a:t>The 110A PC Sound Device based modems to date, such as MARS-ALE and </a:t>
            </a:r>
            <a:r>
              <a:rPr lang="en-US" b="1" dirty="0" smtClean="0">
                <a:solidFill>
                  <a:schemeClr val="bg1"/>
                </a:solidFill>
                <a:effectLst/>
                <a:latin typeface="Arial" panose="020B0604020202020204" pitchFamily="34" charset="0"/>
                <a:cs typeface="Arial" panose="020B0604020202020204" pitchFamily="34" charset="0"/>
              </a:rPr>
              <a:t>MS-DMT</a:t>
            </a:r>
            <a:r>
              <a:rPr lang="en-US" b="1" dirty="0">
                <a:solidFill>
                  <a:schemeClr val="bg1"/>
                </a:solidFill>
                <a:effectLst/>
                <a:latin typeface="Arial" panose="020B0604020202020204" pitchFamily="34" charset="0"/>
                <a:cs typeface="Arial" panose="020B0604020202020204" pitchFamily="34" charset="0"/>
              </a:rPr>
              <a:t>, have been tightly integrated with </a:t>
            </a:r>
            <a:r>
              <a:rPr lang="en-US" b="1" dirty="0" smtClean="0">
                <a:solidFill>
                  <a:schemeClr val="bg1"/>
                </a:solidFill>
                <a:effectLst/>
                <a:latin typeface="Arial" panose="020B0604020202020204" pitchFamily="34" charset="0"/>
                <a:cs typeface="Arial" panose="020B0604020202020204" pitchFamily="34" charset="0"/>
              </a:rPr>
              <a:t>this </a:t>
            </a:r>
            <a:r>
              <a:rPr lang="en-US" b="1" dirty="0">
                <a:solidFill>
                  <a:schemeClr val="bg1"/>
                </a:solidFill>
                <a:effectLst/>
                <a:latin typeface="Arial" panose="020B0604020202020204" pitchFamily="34" charset="0"/>
                <a:cs typeface="Arial" panose="020B0604020202020204" pitchFamily="34" charset="0"/>
              </a:rPr>
              <a:t>application. </a:t>
            </a:r>
            <a:r>
              <a:rPr lang="en-US" b="1" dirty="0" smtClean="0">
                <a:solidFill>
                  <a:schemeClr val="bg1"/>
                </a:solidFill>
                <a:effectLst/>
                <a:latin typeface="Arial" panose="020B0604020202020204" pitchFamily="34" charset="0"/>
                <a:cs typeface="Arial" panose="020B0604020202020204" pitchFamily="34" charset="0"/>
              </a:rPr>
              <a:t>ALE is a </a:t>
            </a:r>
            <a:r>
              <a:rPr lang="en-US" b="1" dirty="0">
                <a:solidFill>
                  <a:schemeClr val="bg1"/>
                </a:solidFill>
                <a:effectLst/>
                <a:latin typeface="Arial" panose="020B0604020202020204" pitchFamily="34" charset="0"/>
                <a:cs typeface="Arial" panose="020B0604020202020204" pitchFamily="34" charset="0"/>
              </a:rPr>
              <a:t>toolbox that holds an entire suite of tools designed to connect stations quickly and pass traffic with accuracy and </a:t>
            </a:r>
            <a:r>
              <a:rPr lang="en-US" b="1" dirty="0" smtClean="0">
                <a:solidFill>
                  <a:schemeClr val="bg1"/>
                </a:solidFill>
                <a:effectLst/>
                <a:latin typeface="Arial" panose="020B0604020202020204" pitchFamily="34" charset="0"/>
                <a:cs typeface="Arial" panose="020B0604020202020204" pitchFamily="34" charset="0"/>
              </a:rPr>
              <a:t>speed. </a:t>
            </a:r>
          </a:p>
          <a:p>
            <a:r>
              <a:rPr lang="en-US" b="1" dirty="0" smtClean="0">
                <a:solidFill>
                  <a:schemeClr val="bg1"/>
                </a:solidFill>
                <a:effectLst/>
                <a:latin typeface="Arial" panose="020B0604020202020204" pitchFamily="34" charset="0"/>
                <a:cs typeface="Arial" panose="020B0604020202020204" pitchFamily="34" charset="0"/>
              </a:rPr>
              <a:t>“Why </a:t>
            </a:r>
            <a:r>
              <a:rPr lang="en-US" b="1" dirty="0">
                <a:solidFill>
                  <a:schemeClr val="bg1"/>
                </a:solidFill>
                <a:effectLst/>
                <a:latin typeface="Arial" panose="020B0604020202020204" pitchFamily="34" charset="0"/>
                <a:cs typeface="Arial" panose="020B0604020202020204" pitchFamily="34" charset="0"/>
              </a:rPr>
              <a:t>is ALE important?” </a:t>
            </a:r>
            <a:r>
              <a:rPr lang="en-US" b="1" dirty="0" smtClean="0">
                <a:solidFill>
                  <a:schemeClr val="bg1"/>
                </a:solidFill>
                <a:effectLst/>
                <a:latin typeface="Arial" panose="020B0604020202020204" pitchFamily="34" charset="0"/>
                <a:cs typeface="Arial" panose="020B0604020202020204" pitchFamily="34" charset="0"/>
              </a:rPr>
              <a:t>The answer in </a:t>
            </a:r>
            <a:r>
              <a:rPr lang="en-US" b="1" dirty="0">
                <a:solidFill>
                  <a:schemeClr val="bg1"/>
                </a:solidFill>
                <a:effectLst/>
                <a:latin typeface="Arial" panose="020B0604020202020204" pitchFamily="34" charset="0"/>
                <a:cs typeface="Arial" panose="020B0604020202020204" pitchFamily="34" charset="0"/>
              </a:rPr>
              <a:t>a word is “interoperability”.  The Coast Guard, FEMA and countless other military and federal agencies have adopted ALE as the standard for HF </a:t>
            </a:r>
            <a:r>
              <a:rPr lang="en-US" b="1" dirty="0" smtClean="0">
                <a:solidFill>
                  <a:schemeClr val="bg1"/>
                </a:solidFill>
                <a:effectLst/>
                <a:latin typeface="Arial" panose="020B0604020202020204" pitchFamily="34" charset="0"/>
                <a:cs typeface="Arial" panose="020B0604020202020204" pitchFamily="34" charset="0"/>
              </a:rPr>
              <a:t>communications</a:t>
            </a:r>
            <a:r>
              <a:rPr lang="en-US" b="1" dirty="0">
                <a:solidFill>
                  <a:schemeClr val="bg1"/>
                </a:solidFill>
                <a:effectLst/>
                <a:latin typeface="Arial" panose="020B0604020202020204" pitchFamily="34" charset="0"/>
                <a:cs typeface="Arial" panose="020B0604020202020204" pitchFamily="34" charset="0"/>
              </a:rPr>
              <a:t>.</a:t>
            </a:r>
          </a:p>
          <a:p>
            <a:pPr marL="0" indent="0">
              <a:buNone/>
            </a:pPr>
            <a:endParaRPr lang="en-US" dirty="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6806" y="635201"/>
            <a:ext cx="798802" cy="798802"/>
          </a:xfrm>
          <a:prstGeom prst="rect">
            <a:avLst/>
          </a:prstGeom>
        </p:spPr>
      </p:pic>
      <p:sp>
        <p:nvSpPr>
          <p:cNvPr id="5" name="Rectangle 4"/>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40971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34210"/>
          </a:xfrm>
        </p:spPr>
        <p:txBody>
          <a:bodyPr/>
          <a:lstStyle/>
          <a:p>
            <a:r>
              <a:rPr lang="en-US" b="1" dirty="0" smtClean="0">
                <a:solidFill>
                  <a:schemeClr val="bg1"/>
                </a:solidFill>
              </a:rPr>
              <a:t>MARS-ALE DISADVANTAGES</a:t>
            </a:r>
            <a:endParaRPr lang="en-US" b="1" dirty="0">
              <a:solidFill>
                <a:schemeClr val="bg1"/>
              </a:solidFill>
            </a:endParaRPr>
          </a:p>
        </p:txBody>
      </p:sp>
      <p:sp>
        <p:nvSpPr>
          <p:cNvPr id="3" name="Content Placeholder 2"/>
          <p:cNvSpPr>
            <a:spLocks noGrp="1"/>
          </p:cNvSpPr>
          <p:nvPr>
            <p:ph idx="1"/>
          </p:nvPr>
        </p:nvSpPr>
        <p:spPr>
          <a:xfrm>
            <a:off x="1141412" y="1371600"/>
            <a:ext cx="9905999" cy="4754880"/>
          </a:xfrm>
        </p:spPr>
        <p:txBody>
          <a:bodyPr>
            <a:normAutofit fontScale="92500" lnSpcReduction="10000"/>
          </a:bodyPr>
          <a:lstStyle/>
          <a:p>
            <a:r>
              <a:rPr lang="en-US" sz="2700" b="1" dirty="0" smtClean="0">
                <a:solidFill>
                  <a:schemeClr val="bg1"/>
                </a:solidFill>
                <a:effectLst/>
              </a:rPr>
              <a:t>ALE </a:t>
            </a:r>
            <a:r>
              <a:rPr lang="en-US" sz="2700" b="1" dirty="0">
                <a:solidFill>
                  <a:schemeClr val="bg1"/>
                </a:solidFill>
                <a:effectLst/>
              </a:rPr>
              <a:t>was never intended to replace dedicated ALE </a:t>
            </a:r>
            <a:r>
              <a:rPr lang="en-US" sz="2700" b="1" dirty="0" smtClean="0">
                <a:solidFill>
                  <a:schemeClr val="bg1"/>
                </a:solidFill>
                <a:effectLst/>
              </a:rPr>
              <a:t>radios</a:t>
            </a:r>
          </a:p>
          <a:p>
            <a:r>
              <a:rPr lang="en-US" sz="2700" b="1" dirty="0" smtClean="0">
                <a:solidFill>
                  <a:schemeClr val="bg1"/>
                </a:solidFill>
                <a:effectLst/>
              </a:rPr>
              <a:t>HAM </a:t>
            </a:r>
            <a:r>
              <a:rPr lang="en-US" sz="2700" b="1" dirty="0">
                <a:solidFill>
                  <a:schemeClr val="bg1"/>
                </a:solidFill>
                <a:effectLst/>
              </a:rPr>
              <a:t>radios are not designed to use as ALE </a:t>
            </a:r>
            <a:r>
              <a:rPr lang="en-US" sz="2700" b="1" dirty="0" smtClean="0">
                <a:solidFill>
                  <a:schemeClr val="bg1"/>
                </a:solidFill>
                <a:effectLst/>
              </a:rPr>
              <a:t>radios</a:t>
            </a:r>
          </a:p>
          <a:p>
            <a:r>
              <a:rPr lang="en-US" sz="2700" b="1" dirty="0" smtClean="0">
                <a:solidFill>
                  <a:schemeClr val="bg1"/>
                </a:solidFill>
                <a:effectLst/>
              </a:rPr>
              <a:t>Most HAM radios will </a:t>
            </a:r>
            <a:r>
              <a:rPr lang="en-US" sz="2700" b="1" dirty="0">
                <a:solidFill>
                  <a:schemeClr val="bg1"/>
                </a:solidFill>
                <a:effectLst/>
              </a:rPr>
              <a:t>work fine but setup will take some </a:t>
            </a:r>
            <a:r>
              <a:rPr lang="en-US" sz="2700" b="1" dirty="0" smtClean="0">
                <a:solidFill>
                  <a:schemeClr val="bg1"/>
                </a:solidFill>
                <a:effectLst/>
              </a:rPr>
              <a:t>experimentation</a:t>
            </a:r>
          </a:p>
          <a:p>
            <a:r>
              <a:rPr lang="en-US" sz="2700" b="1" dirty="0" smtClean="0">
                <a:solidFill>
                  <a:schemeClr val="bg1"/>
                </a:solidFill>
                <a:effectLst/>
              </a:rPr>
              <a:t>Demanding </a:t>
            </a:r>
            <a:r>
              <a:rPr lang="en-US" sz="2700" b="1" dirty="0">
                <a:solidFill>
                  <a:schemeClr val="bg1"/>
                </a:solidFill>
                <a:effectLst/>
              </a:rPr>
              <a:t>on  transceivers band-switching relays that </a:t>
            </a:r>
            <a:r>
              <a:rPr lang="en-US" sz="2700" b="1" dirty="0" smtClean="0">
                <a:solidFill>
                  <a:schemeClr val="bg1"/>
                </a:solidFill>
                <a:effectLst/>
              </a:rPr>
              <a:t>have </a:t>
            </a:r>
            <a:r>
              <a:rPr lang="en-US" sz="2700" b="1" dirty="0">
                <a:solidFill>
                  <a:schemeClr val="bg1"/>
                </a:solidFill>
                <a:effectLst/>
              </a:rPr>
              <a:t>a finite </a:t>
            </a:r>
            <a:r>
              <a:rPr lang="en-US" sz="2700" b="1" dirty="0" smtClean="0">
                <a:solidFill>
                  <a:schemeClr val="bg1"/>
                </a:solidFill>
                <a:effectLst/>
              </a:rPr>
              <a:t>life</a:t>
            </a:r>
          </a:p>
          <a:p>
            <a:r>
              <a:rPr lang="en-US" sz="2700" b="1" dirty="0" smtClean="0">
                <a:solidFill>
                  <a:schemeClr val="bg1"/>
                </a:solidFill>
                <a:effectLst/>
              </a:rPr>
              <a:t>No </a:t>
            </a:r>
            <a:r>
              <a:rPr lang="en-US" sz="2700" b="1" dirty="0">
                <a:solidFill>
                  <a:schemeClr val="bg1"/>
                </a:solidFill>
                <a:effectLst/>
              </a:rPr>
              <a:t>other software programs should be running as they could interfere with MARS-ALE timing </a:t>
            </a:r>
            <a:r>
              <a:rPr lang="en-US" sz="2700" b="1" dirty="0" smtClean="0">
                <a:solidFill>
                  <a:schemeClr val="bg1"/>
                </a:solidFill>
                <a:effectLst/>
              </a:rPr>
              <a:t>requirements</a:t>
            </a:r>
          </a:p>
          <a:p>
            <a:r>
              <a:rPr lang="en-US" sz="2700" b="1" dirty="0">
                <a:solidFill>
                  <a:schemeClr val="bg1"/>
                </a:solidFill>
                <a:effectLst/>
              </a:rPr>
              <a:t>MARS </a:t>
            </a:r>
            <a:r>
              <a:rPr lang="en-US" sz="2700" b="1" dirty="0" smtClean="0">
                <a:solidFill>
                  <a:schemeClr val="bg1"/>
                </a:solidFill>
                <a:effectLst/>
              </a:rPr>
              <a:t>requires that transceiver be </a:t>
            </a:r>
            <a:r>
              <a:rPr lang="en-US" sz="2700" b="1" dirty="0">
                <a:solidFill>
                  <a:schemeClr val="bg1"/>
                </a:solidFill>
                <a:effectLst/>
              </a:rPr>
              <a:t>within 20 HZ of assigned </a:t>
            </a:r>
            <a:r>
              <a:rPr lang="en-US" sz="2700" b="1" dirty="0" smtClean="0">
                <a:solidFill>
                  <a:schemeClr val="bg1"/>
                </a:solidFill>
                <a:effectLst/>
              </a:rPr>
              <a:t>frequency</a:t>
            </a:r>
            <a:endParaRPr lang="en-US" sz="2700" b="1" dirty="0">
              <a:solidFill>
                <a:schemeClr val="bg1"/>
              </a:solidFill>
              <a:effectLst/>
            </a:endParaRPr>
          </a:p>
          <a:p>
            <a:endParaRPr lang="en-US" dirty="0"/>
          </a:p>
        </p:txBody>
      </p:sp>
      <p:sp>
        <p:nvSpPr>
          <p:cNvPr id="4" name="Rectangle 3"/>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50604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71168"/>
          </a:xfrm>
        </p:spPr>
        <p:txBody>
          <a:bodyPr/>
          <a:lstStyle/>
          <a:p>
            <a:r>
              <a:rPr lang="en-US" b="1" cap="none" dirty="0" smtClean="0">
                <a:solidFill>
                  <a:schemeClr val="bg1"/>
                </a:solidFill>
              </a:rPr>
              <a:t>com</a:t>
            </a:r>
            <a:r>
              <a:rPr lang="en-US" b="1" dirty="0" smtClean="0">
                <a:solidFill>
                  <a:schemeClr val="bg1"/>
                </a:solidFill>
              </a:rPr>
              <a:t>0</a:t>
            </a:r>
            <a:r>
              <a:rPr lang="en-US" b="1" cap="none" dirty="0" smtClean="0">
                <a:solidFill>
                  <a:schemeClr val="bg1"/>
                </a:solidFill>
              </a:rPr>
              <a:t>com</a:t>
            </a:r>
            <a:endParaRPr lang="en-US" b="1" cap="none" dirty="0">
              <a:solidFill>
                <a:schemeClr val="bg1"/>
              </a:solidFill>
            </a:endParaRPr>
          </a:p>
        </p:txBody>
      </p:sp>
      <p:sp>
        <p:nvSpPr>
          <p:cNvPr id="3" name="Content Placeholder 2"/>
          <p:cNvSpPr>
            <a:spLocks noGrp="1"/>
          </p:cNvSpPr>
          <p:nvPr>
            <p:ph sz="half" idx="1"/>
          </p:nvPr>
        </p:nvSpPr>
        <p:spPr/>
        <p:txBody>
          <a:bodyPr>
            <a:normAutofit lnSpcReduction="10000"/>
          </a:bodyPr>
          <a:lstStyle/>
          <a:p>
            <a:pPr marL="0" indent="0">
              <a:buNone/>
            </a:pPr>
            <a:r>
              <a:rPr lang="en-US" b="1" dirty="0">
                <a:solidFill>
                  <a:schemeClr val="bg1"/>
                </a:solidFill>
                <a:effectLst/>
                <a:latin typeface="Arial" panose="020B0604020202020204" pitchFamily="34" charset="0"/>
                <a:cs typeface="Arial" panose="020B0604020202020204" pitchFamily="34" charset="0"/>
              </a:rPr>
              <a:t>A virtual COM port </a:t>
            </a:r>
            <a:r>
              <a:rPr lang="en-US" b="1" dirty="0" smtClean="0">
                <a:solidFill>
                  <a:schemeClr val="bg1"/>
                </a:solidFill>
                <a:effectLst/>
                <a:latin typeface="Arial" panose="020B0604020202020204" pitchFamily="34" charset="0"/>
                <a:cs typeface="Arial" panose="020B0604020202020204" pitchFamily="34" charset="0"/>
              </a:rPr>
              <a:t>software </a:t>
            </a:r>
            <a:r>
              <a:rPr lang="en-US" b="1" dirty="0">
                <a:solidFill>
                  <a:schemeClr val="bg1"/>
                </a:solidFill>
                <a:effectLst/>
                <a:latin typeface="Arial" panose="020B0604020202020204" pitchFamily="34" charset="0"/>
                <a:cs typeface="Arial" panose="020B0604020202020204" pitchFamily="34" charset="0"/>
              </a:rPr>
              <a:t>program </a:t>
            </a:r>
            <a:r>
              <a:rPr lang="en-US" b="1" dirty="0" smtClean="0">
                <a:solidFill>
                  <a:schemeClr val="bg1"/>
                </a:solidFill>
                <a:effectLst/>
                <a:latin typeface="Arial" panose="020B0604020202020204" pitchFamily="34" charset="0"/>
                <a:cs typeface="Arial" panose="020B0604020202020204" pitchFamily="34" charset="0"/>
              </a:rPr>
              <a:t>that </a:t>
            </a:r>
            <a:r>
              <a:rPr lang="en-US" b="1" dirty="0">
                <a:solidFill>
                  <a:schemeClr val="bg1"/>
                </a:solidFill>
                <a:effectLst/>
                <a:latin typeface="Arial" panose="020B0604020202020204" pitchFamily="34" charset="0"/>
                <a:cs typeface="Arial" panose="020B0604020202020204" pitchFamily="34" charset="0"/>
              </a:rPr>
              <a:t>allows applications to converse with each other as if they were connected by wires</a:t>
            </a:r>
            <a:r>
              <a:rPr lang="en-US" b="1" dirty="0" smtClean="0">
                <a:solidFill>
                  <a:schemeClr val="bg1"/>
                </a:solidFill>
                <a:effectLst/>
                <a:latin typeface="Arial" panose="020B0604020202020204" pitchFamily="34" charset="0"/>
                <a:cs typeface="Arial" panose="020B0604020202020204" pitchFamily="34" charset="0"/>
              </a:rPr>
              <a:t>. This program is needed to operate the MS-DMT/ </a:t>
            </a:r>
            <a:r>
              <a:rPr lang="en-US" b="1" dirty="0" err="1" smtClean="0">
                <a:solidFill>
                  <a:schemeClr val="bg1"/>
                </a:solidFill>
                <a:effectLst/>
                <a:latin typeface="Arial" panose="020B0604020202020204" pitchFamily="34" charset="0"/>
                <a:cs typeface="Arial" panose="020B0604020202020204" pitchFamily="34" charset="0"/>
              </a:rPr>
              <a:t>BlockTerminal</a:t>
            </a:r>
            <a:r>
              <a:rPr lang="en-US" b="1" dirty="0" smtClean="0">
                <a:solidFill>
                  <a:schemeClr val="bg1"/>
                </a:solidFill>
                <a:effectLst/>
                <a:latin typeface="Arial" panose="020B0604020202020204" pitchFamily="34" charset="0"/>
                <a:cs typeface="Arial" panose="020B0604020202020204" pitchFamily="34" charset="0"/>
              </a:rPr>
              <a:t> and MARS-ALE modems.</a:t>
            </a:r>
            <a:endParaRPr lang="en-US" b="1" dirty="0">
              <a:solidFill>
                <a:schemeClr val="bg1"/>
              </a:solidFill>
              <a:effectLst/>
              <a:latin typeface="Arial" panose="020B0604020202020204" pitchFamily="34" charset="0"/>
              <a:cs typeface="Arial" panose="020B0604020202020204" pitchFamily="34" charset="0"/>
            </a:endParaRP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47806" y="2640806"/>
            <a:ext cx="1524000" cy="1524000"/>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199" y="1289686"/>
            <a:ext cx="4875211" cy="4226624"/>
          </a:xfrm>
          <a:prstGeom prst="rect">
            <a:avLst/>
          </a:prstGeom>
        </p:spPr>
      </p:pic>
      <p:sp>
        <p:nvSpPr>
          <p:cNvPr id="6" name="Rectangle 5"/>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82011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707362"/>
          </a:xfrm>
        </p:spPr>
        <p:txBody>
          <a:bodyPr/>
          <a:lstStyle/>
          <a:p>
            <a:r>
              <a:rPr lang="en-US" b="1" dirty="0" smtClean="0">
                <a:solidFill>
                  <a:schemeClr val="bg1"/>
                </a:solidFill>
              </a:rPr>
              <a:t>Ms-110A Data message terminal</a:t>
            </a:r>
            <a:endParaRPr lang="en-US" b="1" dirty="0">
              <a:solidFill>
                <a:schemeClr val="bg1"/>
              </a:solidFill>
            </a:endParaRPr>
          </a:p>
        </p:txBody>
      </p:sp>
      <p:sp>
        <p:nvSpPr>
          <p:cNvPr id="3" name="Content Placeholder 2"/>
          <p:cNvSpPr>
            <a:spLocks noGrp="1"/>
          </p:cNvSpPr>
          <p:nvPr>
            <p:ph idx="1"/>
          </p:nvPr>
        </p:nvSpPr>
        <p:spPr>
          <a:xfrm>
            <a:off x="1141412" y="1481328"/>
            <a:ext cx="9905999" cy="4654296"/>
          </a:xfrm>
        </p:spPr>
        <p:txBody>
          <a:bodyPr>
            <a:normAutofit fontScale="92500" lnSpcReduction="10000"/>
          </a:bodyPr>
          <a:lstStyle/>
          <a:p>
            <a:pPr marL="0" indent="0">
              <a:buNone/>
            </a:pPr>
            <a:r>
              <a:rPr lang="en-US" b="1" dirty="0" smtClean="0">
                <a:solidFill>
                  <a:schemeClr val="bg1"/>
                </a:solidFill>
                <a:effectLst/>
                <a:latin typeface="Arial" panose="020B0604020202020204" pitchFamily="34" charset="0"/>
                <a:cs typeface="Arial" panose="020B0604020202020204" pitchFamily="34" charset="0"/>
              </a:rPr>
              <a:t>The</a:t>
            </a:r>
            <a:r>
              <a:rPr lang="en-US" b="1" dirty="0" smtClean="0">
                <a:solidFill>
                  <a:schemeClr val="bg1"/>
                </a:solidFill>
                <a:effectLst/>
              </a:rPr>
              <a:t> </a:t>
            </a:r>
            <a:r>
              <a:rPr lang="en-US" b="1" dirty="0" smtClean="0">
                <a:solidFill>
                  <a:srgbClr val="FFC000"/>
                </a:solidFill>
              </a:rPr>
              <a:t>MARS-ALE</a:t>
            </a:r>
            <a:r>
              <a:rPr lang="en-US" dirty="0" smtClean="0"/>
              <a:t> </a:t>
            </a:r>
            <a:r>
              <a:rPr lang="en-US" b="1" dirty="0" smtClean="0">
                <a:solidFill>
                  <a:schemeClr val="bg1"/>
                </a:solidFill>
                <a:effectLst/>
                <a:latin typeface="Arial" panose="020B0604020202020204" pitchFamily="34" charset="0"/>
                <a:cs typeface="Arial" panose="020B0604020202020204" pitchFamily="34" charset="0"/>
              </a:rPr>
              <a:t>toolset contains an integrated MIL-STD-188-110A modem and FED-STD-1052 Appendix B, Data Link Protocol (DLP) controller capability. MIL-STD modems require two ports for interfacing, one for Data and one for remote control. The </a:t>
            </a:r>
            <a:r>
              <a:rPr lang="en-US" b="1" dirty="0">
                <a:solidFill>
                  <a:schemeClr val="bg1"/>
                </a:solidFill>
                <a:effectLst/>
                <a:latin typeface="Arial" panose="020B0604020202020204" pitchFamily="34" charset="0"/>
                <a:cs typeface="Arial" panose="020B0604020202020204" pitchFamily="34" charset="0"/>
              </a:rPr>
              <a:t>basic use of MIL-STD modems are for peer-to-peer and broadcast communications using Forward Error Correction (FEC) and Interleaving to combat the effects of channel Fading, Doppler spread, Multipath and Noise bursts. </a:t>
            </a:r>
            <a:endParaRPr lang="en-US" b="1" dirty="0" smtClean="0">
              <a:solidFill>
                <a:schemeClr val="bg1"/>
              </a:solidFill>
              <a:effectLst/>
              <a:latin typeface="Arial" panose="020B0604020202020204" pitchFamily="34" charset="0"/>
              <a:cs typeface="Arial" panose="020B0604020202020204" pitchFamily="34" charset="0"/>
            </a:endParaRPr>
          </a:p>
          <a:p>
            <a:pPr marL="0" indent="0">
              <a:buNone/>
            </a:pPr>
            <a:r>
              <a:rPr lang="en-US" b="1" dirty="0" smtClean="0">
                <a:solidFill>
                  <a:schemeClr val="bg1"/>
                </a:solidFill>
                <a:effectLst/>
                <a:latin typeface="Arial" panose="020B0604020202020204" pitchFamily="34" charset="0"/>
                <a:cs typeface="Arial" panose="020B0604020202020204" pitchFamily="34" charset="0"/>
              </a:rPr>
              <a:t>All </a:t>
            </a:r>
            <a:r>
              <a:rPr lang="en-US" b="1" dirty="0">
                <a:solidFill>
                  <a:schemeClr val="bg1"/>
                </a:solidFill>
                <a:effectLst/>
                <a:latin typeface="Arial" panose="020B0604020202020204" pitchFamily="34" charset="0"/>
                <a:cs typeface="Arial" panose="020B0604020202020204" pitchFamily="34" charset="0"/>
              </a:rPr>
              <a:t>stations must either make use of the same PSK carrier or offset tune their frequency based on the difference between the PSK carrier that they are using and what has been directed for use on the given frequency. If either is not the case, the PSK carriers will not be aligned and communications will not occur.</a:t>
            </a:r>
          </a:p>
        </p:txBody>
      </p:sp>
      <p:sp>
        <p:nvSpPr>
          <p:cNvPr id="4" name="Rectangle 3"/>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49930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25066"/>
          </a:xfrm>
        </p:spPr>
        <p:txBody>
          <a:bodyPr/>
          <a:lstStyle/>
          <a:p>
            <a:r>
              <a:rPr lang="en-US" b="1" dirty="0" smtClean="0">
                <a:solidFill>
                  <a:schemeClr val="bg1"/>
                </a:solidFill>
              </a:rPr>
              <a:t>Block terminal</a:t>
            </a:r>
            <a:endParaRPr lang="en-US" b="1" dirty="0">
              <a:solidFill>
                <a:schemeClr val="bg1"/>
              </a:solidFill>
            </a:endParaRPr>
          </a:p>
        </p:txBody>
      </p:sp>
      <p:sp>
        <p:nvSpPr>
          <p:cNvPr id="4" name="Content Placeholder 3"/>
          <p:cNvSpPr>
            <a:spLocks noGrp="1"/>
          </p:cNvSpPr>
          <p:nvPr>
            <p:ph sz="half" idx="1"/>
          </p:nvPr>
        </p:nvSpPr>
        <p:spPr>
          <a:xfrm>
            <a:off x="1141410" y="1243584"/>
            <a:ext cx="4878389" cy="4547616"/>
          </a:xfrm>
        </p:spPr>
        <p:txBody>
          <a:bodyPr>
            <a:normAutofit fontScale="85000" lnSpcReduction="20000"/>
          </a:bodyPr>
          <a:lstStyle/>
          <a:p>
            <a:pPr marL="0" indent="0">
              <a:buNone/>
            </a:pPr>
            <a:r>
              <a:rPr lang="en-US" b="1" dirty="0" err="1" smtClean="0">
                <a:solidFill>
                  <a:srgbClr val="FFC000"/>
                </a:solidFill>
              </a:rPr>
              <a:t>BlockTerm</a:t>
            </a:r>
            <a:r>
              <a:rPr lang="en-US" dirty="0" smtClean="0"/>
              <a:t> </a:t>
            </a:r>
            <a:r>
              <a:rPr lang="en-US" b="1" dirty="0">
                <a:solidFill>
                  <a:schemeClr val="bg1"/>
                </a:solidFill>
                <a:effectLst/>
                <a:latin typeface="Arial" panose="020B0604020202020204" pitchFamily="34" charset="0"/>
                <a:cs typeface="Arial" panose="020B0604020202020204" pitchFamily="34" charset="0"/>
              </a:rPr>
              <a:t>is designed to </a:t>
            </a:r>
            <a:r>
              <a:rPr lang="en-US" b="1" dirty="0" smtClean="0">
                <a:solidFill>
                  <a:schemeClr val="bg1"/>
                </a:solidFill>
                <a:effectLst/>
                <a:latin typeface="Arial" panose="020B0604020202020204" pitchFamily="34" charset="0"/>
                <a:cs typeface="Arial" panose="020B0604020202020204" pitchFamily="34" charset="0"/>
              </a:rPr>
              <a:t>ameliorate </a:t>
            </a:r>
            <a:r>
              <a:rPr lang="en-US" b="1" dirty="0">
                <a:solidFill>
                  <a:schemeClr val="bg1"/>
                </a:solidFill>
                <a:effectLst/>
                <a:latin typeface="Arial" panose="020B0604020202020204" pitchFamily="34" charset="0"/>
                <a:cs typeface="Arial" panose="020B0604020202020204" pitchFamily="34" charset="0"/>
              </a:rPr>
              <a:t>the loss of synchronization by breaking large messages into small blocks and sending all block with a small delay between them. This re-synchronizes the clock before each block making loss of synchronization less likely. When all blocks have been received, the original message is reconstructed. If a block is received with errors, the transmitting station, or any receiving station, can fill the block by retransmitting</a:t>
            </a:r>
            <a:br>
              <a:rPr lang="en-US" b="1" dirty="0">
                <a:solidFill>
                  <a:schemeClr val="bg1"/>
                </a:solidFill>
                <a:effectLst/>
                <a:latin typeface="Arial" panose="020B0604020202020204" pitchFamily="34" charset="0"/>
                <a:cs typeface="Arial" panose="020B0604020202020204" pitchFamily="34" charset="0"/>
              </a:rPr>
            </a:br>
            <a:r>
              <a:rPr lang="en-US" b="1" dirty="0">
                <a:solidFill>
                  <a:schemeClr val="bg1"/>
                </a:solidFill>
                <a:effectLst/>
                <a:latin typeface="Arial" panose="020B0604020202020204" pitchFamily="34" charset="0"/>
                <a:cs typeface="Arial" panose="020B0604020202020204" pitchFamily="34" charset="0"/>
              </a:rPr>
              <a:t>just that </a:t>
            </a:r>
            <a:r>
              <a:rPr lang="en-US" b="1" dirty="0" smtClean="0">
                <a:solidFill>
                  <a:schemeClr val="bg1"/>
                </a:solidFill>
                <a:effectLst/>
                <a:latin typeface="Arial" panose="020B0604020202020204" pitchFamily="34" charset="0"/>
                <a:cs typeface="Arial" panose="020B0604020202020204" pitchFamily="34" charset="0"/>
              </a:rPr>
              <a:t>the block(s) that had errors. </a:t>
            </a:r>
            <a:endParaRPr lang="en-US" b="1" dirty="0">
              <a:solidFill>
                <a:schemeClr val="bg1"/>
              </a:solidFill>
              <a:effectLst/>
              <a:latin typeface="Arial" panose="020B0604020202020204" pitchFamily="34" charset="0"/>
              <a:cs typeface="Arial" panose="020B0604020202020204" pitchFamily="34" charset="0"/>
            </a:endParaRPr>
          </a:p>
          <a:p>
            <a:pPr marL="0" indent="0">
              <a:buNone/>
            </a:pP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198" y="1243584"/>
            <a:ext cx="4875213" cy="3310284"/>
          </a:xfrm>
        </p:spPr>
      </p:pic>
      <p:sp>
        <p:nvSpPr>
          <p:cNvPr id="5" name="Rectangle 4"/>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455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1413" y="618518"/>
            <a:ext cx="9905998" cy="597634"/>
          </a:xfrm>
        </p:spPr>
        <p:txBody>
          <a:bodyPr>
            <a:normAutofit/>
          </a:bodyPr>
          <a:lstStyle/>
          <a:p>
            <a:r>
              <a:rPr lang="en-US" sz="3200" b="1" dirty="0" smtClean="0">
                <a:solidFill>
                  <a:schemeClr val="bg1"/>
                </a:solidFill>
              </a:rPr>
              <a:t>Speed comparison of sending various modes</a:t>
            </a:r>
            <a:endParaRPr lang="en-US" sz="3200" b="1" dirty="0">
              <a:solidFill>
                <a:schemeClr val="bg1"/>
              </a:solidFill>
            </a:endParaRPr>
          </a:p>
        </p:txBody>
      </p:sp>
      <p:sp>
        <p:nvSpPr>
          <p:cNvPr id="3" name="Content Placeholder 2"/>
          <p:cNvSpPr>
            <a:spLocks noGrp="1"/>
          </p:cNvSpPr>
          <p:nvPr>
            <p:ph sz="half" idx="1"/>
          </p:nvPr>
        </p:nvSpPr>
        <p:spPr>
          <a:xfrm>
            <a:off x="1141410" y="1803462"/>
            <a:ext cx="4878389" cy="3541714"/>
          </a:xfrm>
        </p:spPr>
        <p:txBody>
          <a:bodyPr>
            <a:normAutofit fontScale="92500" lnSpcReduction="10000"/>
          </a:bodyPr>
          <a:lstStyle/>
          <a:p>
            <a:pPr marL="0" indent="0">
              <a:buNone/>
            </a:pPr>
            <a:r>
              <a:rPr lang="en-US" b="1" u="sng" dirty="0">
                <a:solidFill>
                  <a:schemeClr val="bg1"/>
                </a:solidFill>
                <a:effectLst/>
                <a:latin typeface="Arial" panose="020B0604020202020204" pitchFamily="34" charset="0"/>
                <a:cs typeface="Arial" panose="020B0604020202020204" pitchFamily="34" charset="0"/>
              </a:rPr>
              <a:t>Mode</a:t>
            </a:r>
            <a:r>
              <a:rPr lang="en-US" b="1" dirty="0">
                <a:solidFill>
                  <a:schemeClr val="bg1"/>
                </a:solidFill>
                <a:effectLst/>
                <a:latin typeface="Arial" panose="020B0604020202020204" pitchFamily="34" charset="0"/>
                <a:cs typeface="Arial" panose="020B0604020202020204" pitchFamily="34" charset="0"/>
              </a:rPr>
              <a:t> </a:t>
            </a:r>
            <a:r>
              <a:rPr lang="en-US" b="1" dirty="0" smtClean="0">
                <a:solidFill>
                  <a:schemeClr val="bg1"/>
                </a:solidFill>
                <a:effectLst/>
                <a:latin typeface="Arial" panose="020B0604020202020204" pitchFamily="34" charset="0"/>
                <a:cs typeface="Arial" panose="020B0604020202020204" pitchFamily="34" charset="0"/>
              </a:rPr>
              <a:t>			</a:t>
            </a:r>
            <a:r>
              <a:rPr lang="en-US" b="1" u="sng" dirty="0" smtClean="0">
                <a:solidFill>
                  <a:schemeClr val="bg1"/>
                </a:solidFill>
                <a:effectLst/>
                <a:latin typeface="Arial" panose="020B0604020202020204" pitchFamily="34" charset="0"/>
                <a:cs typeface="Arial" panose="020B0604020202020204" pitchFamily="34" charset="0"/>
              </a:rPr>
              <a:t>Time</a:t>
            </a:r>
            <a:endParaRPr lang="en-US" b="1" u="sng" dirty="0">
              <a:solidFill>
                <a:schemeClr val="bg1"/>
              </a:solidFill>
              <a:effectLst/>
              <a:latin typeface="Arial" panose="020B0604020202020204" pitchFamily="34" charset="0"/>
              <a:cs typeface="Arial" panose="020B0604020202020204" pitchFamily="34" charset="0"/>
            </a:endParaRPr>
          </a:p>
          <a:p>
            <a:pPr marL="0" indent="0">
              <a:buNone/>
            </a:pPr>
            <a:r>
              <a:rPr lang="en-US" b="1" dirty="0">
                <a:solidFill>
                  <a:schemeClr val="bg1"/>
                </a:solidFill>
                <a:effectLst/>
                <a:latin typeface="Arial" panose="020B0604020202020204" pitchFamily="34" charset="0"/>
                <a:cs typeface="Arial" panose="020B0604020202020204" pitchFamily="34" charset="0"/>
              </a:rPr>
              <a:t>MT63 1K L </a:t>
            </a:r>
            <a:r>
              <a:rPr lang="en-US" b="1" dirty="0" smtClean="0">
                <a:solidFill>
                  <a:schemeClr val="bg1"/>
                </a:solidFill>
                <a:effectLst/>
                <a:latin typeface="Arial" panose="020B0604020202020204" pitchFamily="34" charset="0"/>
                <a:cs typeface="Arial" panose="020B0604020202020204" pitchFamily="34" charset="0"/>
              </a:rPr>
              <a:t>		251 </a:t>
            </a:r>
            <a:r>
              <a:rPr lang="en-US" b="1" dirty="0">
                <a:solidFill>
                  <a:schemeClr val="bg1"/>
                </a:solidFill>
                <a:effectLst/>
                <a:latin typeface="Arial" panose="020B0604020202020204" pitchFamily="34" charset="0"/>
                <a:cs typeface="Arial" panose="020B0604020202020204" pitchFamily="34" charset="0"/>
              </a:rPr>
              <a:t>SEC</a:t>
            </a:r>
          </a:p>
          <a:p>
            <a:pPr marL="0" indent="0">
              <a:buNone/>
            </a:pPr>
            <a:r>
              <a:rPr lang="en-US" b="1" dirty="0">
                <a:solidFill>
                  <a:schemeClr val="bg1"/>
                </a:solidFill>
                <a:effectLst/>
                <a:latin typeface="Arial" panose="020B0604020202020204" pitchFamily="34" charset="0"/>
                <a:cs typeface="Arial" panose="020B0604020202020204" pitchFamily="34" charset="0"/>
              </a:rPr>
              <a:t>MT63 2K </a:t>
            </a:r>
            <a:r>
              <a:rPr lang="en-US" b="1" dirty="0" smtClean="0">
                <a:solidFill>
                  <a:schemeClr val="bg1"/>
                </a:solidFill>
                <a:effectLst/>
                <a:latin typeface="Arial" panose="020B0604020202020204" pitchFamily="34" charset="0"/>
                <a:cs typeface="Arial" panose="020B0604020202020204" pitchFamily="34" charset="0"/>
              </a:rPr>
              <a:t>L		130 </a:t>
            </a:r>
            <a:r>
              <a:rPr lang="en-US" b="1" dirty="0">
                <a:solidFill>
                  <a:schemeClr val="bg1"/>
                </a:solidFill>
                <a:effectLst/>
                <a:latin typeface="Arial" panose="020B0604020202020204" pitchFamily="34" charset="0"/>
                <a:cs typeface="Arial" panose="020B0604020202020204" pitchFamily="34" charset="0"/>
              </a:rPr>
              <a:t>SEC</a:t>
            </a:r>
          </a:p>
          <a:p>
            <a:pPr marL="0" indent="0">
              <a:buNone/>
            </a:pPr>
            <a:r>
              <a:rPr lang="en-US" b="1" dirty="0">
                <a:solidFill>
                  <a:schemeClr val="bg1"/>
                </a:solidFill>
                <a:effectLst/>
                <a:latin typeface="Arial" panose="020B0604020202020204" pitchFamily="34" charset="0"/>
                <a:cs typeface="Arial" panose="020B0604020202020204" pitchFamily="34" charset="0"/>
              </a:rPr>
              <a:t>110 75 BAUD </a:t>
            </a:r>
            <a:r>
              <a:rPr lang="en-US" b="1" dirty="0" smtClean="0">
                <a:solidFill>
                  <a:schemeClr val="bg1"/>
                </a:solidFill>
                <a:effectLst/>
                <a:latin typeface="Arial" panose="020B0604020202020204" pitchFamily="34" charset="0"/>
                <a:cs typeface="Arial" panose="020B0604020202020204" pitchFamily="34" charset="0"/>
              </a:rPr>
              <a:t>L	330 </a:t>
            </a:r>
            <a:r>
              <a:rPr lang="en-US" b="1" dirty="0">
                <a:solidFill>
                  <a:schemeClr val="bg1"/>
                </a:solidFill>
                <a:effectLst/>
                <a:latin typeface="Arial" panose="020B0604020202020204" pitchFamily="34" charset="0"/>
                <a:cs typeface="Arial" panose="020B0604020202020204" pitchFamily="34" charset="0"/>
              </a:rPr>
              <a:t>SEC</a:t>
            </a:r>
          </a:p>
          <a:p>
            <a:pPr marL="0" indent="0">
              <a:buNone/>
            </a:pPr>
            <a:r>
              <a:rPr lang="en-US" b="1" dirty="0">
                <a:solidFill>
                  <a:schemeClr val="bg1"/>
                </a:solidFill>
                <a:effectLst/>
                <a:latin typeface="Arial" panose="020B0604020202020204" pitchFamily="34" charset="0"/>
                <a:cs typeface="Arial" panose="020B0604020202020204" pitchFamily="34" charset="0"/>
              </a:rPr>
              <a:t>110 300 </a:t>
            </a:r>
            <a:r>
              <a:rPr lang="en-US" b="1" dirty="0" smtClean="0">
                <a:solidFill>
                  <a:schemeClr val="bg1"/>
                </a:solidFill>
                <a:effectLst/>
                <a:latin typeface="Arial" panose="020B0604020202020204" pitchFamily="34" charset="0"/>
                <a:cs typeface="Arial" panose="020B0604020202020204" pitchFamily="34" charset="0"/>
              </a:rPr>
              <a:t>L		90 </a:t>
            </a:r>
            <a:r>
              <a:rPr lang="en-US" b="1" dirty="0">
                <a:solidFill>
                  <a:schemeClr val="bg1"/>
                </a:solidFill>
                <a:effectLst/>
                <a:latin typeface="Arial" panose="020B0604020202020204" pitchFamily="34" charset="0"/>
                <a:cs typeface="Arial" panose="020B0604020202020204" pitchFamily="34" charset="0"/>
              </a:rPr>
              <a:t>SEC</a:t>
            </a:r>
          </a:p>
          <a:p>
            <a:pPr marL="0" indent="0">
              <a:buNone/>
            </a:pPr>
            <a:r>
              <a:rPr lang="en-US" b="1" dirty="0">
                <a:solidFill>
                  <a:schemeClr val="bg1"/>
                </a:solidFill>
                <a:effectLst/>
                <a:latin typeface="Arial" panose="020B0604020202020204" pitchFamily="34" charset="0"/>
                <a:cs typeface="Arial" panose="020B0604020202020204" pitchFamily="34" charset="0"/>
              </a:rPr>
              <a:t>110 300 </a:t>
            </a:r>
            <a:r>
              <a:rPr lang="en-US" b="1" dirty="0" smtClean="0">
                <a:solidFill>
                  <a:schemeClr val="bg1"/>
                </a:solidFill>
                <a:effectLst/>
                <a:latin typeface="Arial" panose="020B0604020202020204" pitchFamily="34" charset="0"/>
                <a:cs typeface="Arial" panose="020B0604020202020204" pitchFamily="34" charset="0"/>
              </a:rPr>
              <a:t>S		80 </a:t>
            </a:r>
            <a:r>
              <a:rPr lang="en-US" b="1" dirty="0">
                <a:solidFill>
                  <a:schemeClr val="bg1"/>
                </a:solidFill>
                <a:effectLst/>
                <a:latin typeface="Arial" panose="020B0604020202020204" pitchFamily="34" charset="0"/>
                <a:cs typeface="Arial" panose="020B0604020202020204" pitchFamily="34" charset="0"/>
              </a:rPr>
              <a:t>SEC</a:t>
            </a:r>
          </a:p>
          <a:p>
            <a:pPr marL="0" indent="0">
              <a:buNone/>
            </a:pPr>
            <a:r>
              <a:rPr lang="en-US" b="1" dirty="0">
                <a:solidFill>
                  <a:schemeClr val="bg1"/>
                </a:solidFill>
                <a:effectLst/>
                <a:latin typeface="Arial" panose="020B0604020202020204" pitchFamily="34" charset="0"/>
                <a:cs typeface="Arial" panose="020B0604020202020204" pitchFamily="34" charset="0"/>
              </a:rPr>
              <a:t>110 600 </a:t>
            </a:r>
            <a:r>
              <a:rPr lang="en-US" b="1" dirty="0" smtClean="0">
                <a:solidFill>
                  <a:schemeClr val="bg1"/>
                </a:solidFill>
                <a:effectLst/>
                <a:latin typeface="Arial" panose="020B0604020202020204" pitchFamily="34" charset="0"/>
                <a:cs typeface="Arial" panose="020B0604020202020204" pitchFamily="34" charset="0"/>
              </a:rPr>
              <a:t>L		49 SEC</a:t>
            </a:r>
          </a:p>
          <a:p>
            <a:pPr marL="0" indent="0">
              <a:buNone/>
            </a:pPr>
            <a:endParaRPr lang="en-US" dirty="0"/>
          </a:p>
        </p:txBody>
      </p:sp>
      <p:sp>
        <p:nvSpPr>
          <p:cNvPr id="5" name="Content Placeholder 4"/>
          <p:cNvSpPr>
            <a:spLocks noGrp="1"/>
          </p:cNvSpPr>
          <p:nvPr>
            <p:ph sz="half" idx="2"/>
          </p:nvPr>
        </p:nvSpPr>
        <p:spPr>
          <a:xfrm>
            <a:off x="5979160" y="1803462"/>
            <a:ext cx="4875211" cy="3541714"/>
          </a:xfrm>
        </p:spPr>
        <p:txBody>
          <a:bodyPr>
            <a:normAutofit fontScale="92500" lnSpcReduction="10000"/>
          </a:bodyPr>
          <a:lstStyle/>
          <a:p>
            <a:pPr marL="0" indent="0">
              <a:buNone/>
            </a:pPr>
            <a:r>
              <a:rPr lang="en-US" b="1" u="sng" dirty="0">
                <a:solidFill>
                  <a:schemeClr val="bg1"/>
                </a:solidFill>
                <a:effectLst/>
                <a:latin typeface="Arial" panose="020B0604020202020204" pitchFamily="34" charset="0"/>
                <a:cs typeface="Arial" panose="020B0604020202020204" pitchFamily="34" charset="0"/>
              </a:rPr>
              <a:t>Mode</a:t>
            </a:r>
            <a:r>
              <a:rPr lang="en-US" b="1" dirty="0">
                <a:solidFill>
                  <a:schemeClr val="bg1"/>
                </a:solidFill>
                <a:effectLst/>
                <a:latin typeface="Arial" panose="020B0604020202020204" pitchFamily="34" charset="0"/>
                <a:cs typeface="Arial" panose="020B0604020202020204" pitchFamily="34" charset="0"/>
              </a:rPr>
              <a:t> 			</a:t>
            </a:r>
            <a:r>
              <a:rPr lang="en-US" b="1" u="sng" dirty="0">
                <a:solidFill>
                  <a:schemeClr val="bg1"/>
                </a:solidFill>
                <a:effectLst/>
                <a:latin typeface="Arial" panose="020B0604020202020204" pitchFamily="34" charset="0"/>
                <a:cs typeface="Arial" panose="020B0604020202020204" pitchFamily="34" charset="0"/>
              </a:rPr>
              <a:t>Time</a:t>
            </a:r>
          </a:p>
          <a:p>
            <a:pPr marL="0" indent="0">
              <a:buNone/>
            </a:pPr>
            <a:r>
              <a:rPr lang="en-US" b="1" dirty="0">
                <a:solidFill>
                  <a:schemeClr val="bg1"/>
                </a:solidFill>
                <a:effectLst/>
                <a:latin typeface="Arial" panose="020B0604020202020204" pitchFamily="34" charset="0"/>
                <a:cs typeface="Arial" panose="020B0604020202020204" pitchFamily="34" charset="0"/>
              </a:rPr>
              <a:t>110 600 S		40 SEC</a:t>
            </a:r>
          </a:p>
          <a:p>
            <a:pPr marL="0" indent="0">
              <a:buNone/>
            </a:pPr>
            <a:r>
              <a:rPr lang="en-US" b="1" dirty="0" smtClean="0">
                <a:solidFill>
                  <a:schemeClr val="bg1"/>
                </a:solidFill>
                <a:effectLst/>
                <a:latin typeface="Arial" panose="020B0604020202020204" pitchFamily="34" charset="0"/>
                <a:cs typeface="Arial" panose="020B0604020202020204" pitchFamily="34" charset="0"/>
              </a:rPr>
              <a:t>110 </a:t>
            </a:r>
            <a:r>
              <a:rPr lang="en-US" b="1" dirty="0">
                <a:solidFill>
                  <a:schemeClr val="bg1"/>
                </a:solidFill>
                <a:effectLst/>
                <a:latin typeface="Arial" panose="020B0604020202020204" pitchFamily="34" charset="0"/>
                <a:cs typeface="Arial" panose="020B0604020202020204" pitchFamily="34" charset="0"/>
              </a:rPr>
              <a:t>1200 </a:t>
            </a:r>
            <a:r>
              <a:rPr lang="en-US" b="1" dirty="0" smtClean="0">
                <a:solidFill>
                  <a:schemeClr val="bg1"/>
                </a:solidFill>
                <a:effectLst/>
                <a:latin typeface="Arial" panose="020B0604020202020204" pitchFamily="34" charset="0"/>
                <a:cs typeface="Arial" panose="020B0604020202020204" pitchFamily="34" charset="0"/>
              </a:rPr>
              <a:t>L		29 </a:t>
            </a:r>
            <a:r>
              <a:rPr lang="en-US" b="1" dirty="0">
                <a:solidFill>
                  <a:schemeClr val="bg1"/>
                </a:solidFill>
                <a:effectLst/>
                <a:latin typeface="Arial" panose="020B0604020202020204" pitchFamily="34" charset="0"/>
                <a:cs typeface="Arial" panose="020B0604020202020204" pitchFamily="34" charset="0"/>
              </a:rPr>
              <a:t>SEC</a:t>
            </a:r>
          </a:p>
          <a:p>
            <a:pPr marL="0" indent="0">
              <a:buNone/>
            </a:pPr>
            <a:r>
              <a:rPr lang="en-US" b="1" dirty="0">
                <a:solidFill>
                  <a:schemeClr val="bg1"/>
                </a:solidFill>
                <a:effectLst/>
                <a:latin typeface="Arial" panose="020B0604020202020204" pitchFamily="34" charset="0"/>
                <a:cs typeface="Arial" panose="020B0604020202020204" pitchFamily="34" charset="0"/>
              </a:rPr>
              <a:t>110 1200 </a:t>
            </a:r>
            <a:r>
              <a:rPr lang="en-US" b="1" dirty="0" smtClean="0">
                <a:solidFill>
                  <a:schemeClr val="bg1"/>
                </a:solidFill>
                <a:effectLst/>
                <a:latin typeface="Arial" panose="020B0604020202020204" pitchFamily="34" charset="0"/>
                <a:cs typeface="Arial" panose="020B0604020202020204" pitchFamily="34" charset="0"/>
              </a:rPr>
              <a:t>S		20 </a:t>
            </a:r>
            <a:r>
              <a:rPr lang="en-US" b="1" dirty="0">
                <a:solidFill>
                  <a:schemeClr val="bg1"/>
                </a:solidFill>
                <a:effectLst/>
                <a:latin typeface="Arial" panose="020B0604020202020204" pitchFamily="34" charset="0"/>
                <a:cs typeface="Arial" panose="020B0604020202020204" pitchFamily="34" charset="0"/>
              </a:rPr>
              <a:t>SEC</a:t>
            </a:r>
          </a:p>
          <a:p>
            <a:pPr marL="0" indent="0">
              <a:buNone/>
            </a:pPr>
            <a:r>
              <a:rPr lang="en-US" b="1" dirty="0">
                <a:solidFill>
                  <a:schemeClr val="bg1"/>
                </a:solidFill>
                <a:effectLst/>
                <a:latin typeface="Arial" panose="020B0604020202020204" pitchFamily="34" charset="0"/>
                <a:cs typeface="Arial" panose="020B0604020202020204" pitchFamily="34" charset="0"/>
              </a:rPr>
              <a:t>110 2400 </a:t>
            </a:r>
            <a:r>
              <a:rPr lang="en-US" b="1" dirty="0" smtClean="0">
                <a:solidFill>
                  <a:schemeClr val="bg1"/>
                </a:solidFill>
                <a:effectLst/>
                <a:latin typeface="Arial" panose="020B0604020202020204" pitchFamily="34" charset="0"/>
                <a:cs typeface="Arial" panose="020B0604020202020204" pitchFamily="34" charset="0"/>
              </a:rPr>
              <a:t>L		19 </a:t>
            </a:r>
            <a:r>
              <a:rPr lang="en-US" b="1" dirty="0">
                <a:solidFill>
                  <a:schemeClr val="bg1"/>
                </a:solidFill>
                <a:effectLst/>
                <a:latin typeface="Arial" panose="020B0604020202020204" pitchFamily="34" charset="0"/>
                <a:cs typeface="Arial" panose="020B0604020202020204" pitchFamily="34" charset="0"/>
              </a:rPr>
              <a:t>SEC</a:t>
            </a:r>
          </a:p>
          <a:p>
            <a:pPr marL="0" indent="0">
              <a:buNone/>
            </a:pPr>
            <a:r>
              <a:rPr lang="en-US" b="1" dirty="0">
                <a:solidFill>
                  <a:schemeClr val="bg1"/>
                </a:solidFill>
                <a:effectLst/>
                <a:latin typeface="Arial" panose="020B0604020202020204" pitchFamily="34" charset="0"/>
                <a:cs typeface="Arial" panose="020B0604020202020204" pitchFamily="34" charset="0"/>
              </a:rPr>
              <a:t>110 2400 </a:t>
            </a:r>
            <a:r>
              <a:rPr lang="en-US" b="1" dirty="0" smtClean="0">
                <a:solidFill>
                  <a:schemeClr val="bg1"/>
                </a:solidFill>
                <a:effectLst/>
                <a:latin typeface="Arial" panose="020B0604020202020204" pitchFamily="34" charset="0"/>
                <a:cs typeface="Arial" panose="020B0604020202020204" pitchFamily="34" charset="0"/>
              </a:rPr>
              <a:t>S		11 </a:t>
            </a:r>
            <a:r>
              <a:rPr lang="en-US" b="1" dirty="0">
                <a:solidFill>
                  <a:schemeClr val="bg1"/>
                </a:solidFill>
                <a:effectLst/>
                <a:latin typeface="Arial" panose="020B0604020202020204" pitchFamily="34" charset="0"/>
                <a:cs typeface="Arial" panose="020B0604020202020204" pitchFamily="34" charset="0"/>
              </a:rPr>
              <a:t>SEC</a:t>
            </a:r>
          </a:p>
          <a:p>
            <a:pPr marL="0" indent="0">
              <a:buNone/>
            </a:pPr>
            <a:r>
              <a:rPr lang="en-US" b="1" dirty="0">
                <a:solidFill>
                  <a:schemeClr val="bg1"/>
                </a:solidFill>
                <a:effectLst/>
                <a:latin typeface="Arial" panose="020B0604020202020204" pitchFamily="34" charset="0"/>
                <a:cs typeface="Arial" panose="020B0604020202020204" pitchFamily="34" charset="0"/>
              </a:rPr>
              <a:t>110 4800 N </a:t>
            </a:r>
            <a:r>
              <a:rPr lang="en-US" b="1" dirty="0" smtClean="0">
                <a:solidFill>
                  <a:schemeClr val="bg1"/>
                </a:solidFill>
                <a:effectLst/>
                <a:latin typeface="Arial" panose="020B0604020202020204" pitchFamily="34" charset="0"/>
                <a:cs typeface="Arial" panose="020B0604020202020204" pitchFamily="34" charset="0"/>
              </a:rPr>
              <a:t>		6 </a:t>
            </a:r>
            <a:r>
              <a:rPr lang="en-US" b="1" dirty="0">
                <a:solidFill>
                  <a:schemeClr val="bg1"/>
                </a:solidFill>
                <a:effectLst/>
                <a:latin typeface="Arial" panose="020B0604020202020204" pitchFamily="34" charset="0"/>
                <a:cs typeface="Arial" panose="020B0604020202020204" pitchFamily="34" charset="0"/>
              </a:rPr>
              <a:t>SEC</a:t>
            </a:r>
          </a:p>
          <a:p>
            <a:pPr marL="0" indent="0">
              <a:buNone/>
            </a:pPr>
            <a:endParaRPr lang="en-US" sz="2100" dirty="0" smtClean="0"/>
          </a:p>
          <a:p>
            <a:endParaRPr lang="en-US" dirty="0"/>
          </a:p>
        </p:txBody>
      </p:sp>
      <p:sp>
        <p:nvSpPr>
          <p:cNvPr id="7" name="Rectangle 6"/>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1279144" y="5345176"/>
            <a:ext cx="9400032" cy="923330"/>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L = Long, S = Short interleave, N = Not encoded</a:t>
            </a:r>
          </a:p>
          <a:p>
            <a:endParaRPr lang="en-US" b="1" dirty="0" smtClean="0">
              <a:solidFill>
                <a:schemeClr val="bg1"/>
              </a:solidFill>
              <a:latin typeface="Arial" panose="020B0604020202020204" pitchFamily="34" charset="0"/>
              <a:cs typeface="Arial" panose="020B0604020202020204" pitchFamily="34" charset="0"/>
            </a:endParaRPr>
          </a:p>
          <a:p>
            <a:r>
              <a:rPr lang="en-US" b="1" dirty="0" smtClean="0">
                <a:solidFill>
                  <a:schemeClr val="bg1"/>
                </a:solidFill>
                <a:latin typeface="Arial" panose="020B0604020202020204" pitchFamily="34" charset="0"/>
                <a:cs typeface="Arial" panose="020B0604020202020204" pitchFamily="34" charset="0"/>
              </a:rPr>
              <a:t>NOTE: 110A is not as reliable as MT63 but new code is showing real promise.</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50757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942485"/>
          </a:xfrm>
        </p:spPr>
        <p:txBody>
          <a:bodyPr/>
          <a:lstStyle/>
          <a:p>
            <a:r>
              <a:rPr lang="en-US" b="1" dirty="0" smtClean="0">
                <a:solidFill>
                  <a:schemeClr val="bg1"/>
                </a:solidFill>
              </a:rPr>
              <a:t>SSTV – Scotty  1 – SLOW SCAN TV</a:t>
            </a:r>
            <a:endParaRPr lang="en-US" b="1" dirty="0">
              <a:solidFill>
                <a:schemeClr val="bg1"/>
              </a:solidFill>
            </a:endParaRPr>
          </a:p>
        </p:txBody>
      </p:sp>
      <p:pic>
        <p:nvPicPr>
          <p:cNvPr id="3" name="sst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41011" y="605963"/>
            <a:ext cx="406400" cy="4064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9400" y="1619250"/>
            <a:ext cx="9093200" cy="36195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9562" y="5376862"/>
            <a:ext cx="1409700" cy="1133475"/>
          </a:xfrm>
          <a:prstGeom prst="rect">
            <a:avLst/>
          </a:prstGeom>
        </p:spPr>
      </p:pic>
      <p:sp>
        <p:nvSpPr>
          <p:cNvPr id="6" name="Rectangle 5"/>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025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734794"/>
          </a:xfrm>
        </p:spPr>
        <p:txBody>
          <a:bodyPr/>
          <a:lstStyle/>
          <a:p>
            <a:r>
              <a:rPr lang="en-US" b="1" dirty="0" smtClean="0">
                <a:solidFill>
                  <a:schemeClr val="bg1"/>
                </a:solidFill>
              </a:rPr>
              <a:t>WHY ALL THE DIFFERENT MODES?</a:t>
            </a:r>
            <a:endParaRPr lang="en-US" b="1" dirty="0">
              <a:solidFill>
                <a:schemeClr val="bg1"/>
              </a:solidFill>
            </a:endParaRPr>
          </a:p>
        </p:txBody>
      </p:sp>
      <p:sp>
        <p:nvSpPr>
          <p:cNvPr id="3" name="Content Placeholder 2"/>
          <p:cNvSpPr>
            <a:spLocks noGrp="1"/>
          </p:cNvSpPr>
          <p:nvPr>
            <p:ph idx="1"/>
          </p:nvPr>
        </p:nvSpPr>
        <p:spPr>
          <a:xfrm>
            <a:off x="1141412" y="1353312"/>
            <a:ext cx="9905999" cy="4773168"/>
          </a:xfrm>
        </p:spPr>
        <p:txBody>
          <a:bodyPr>
            <a:normAutofit fontScale="92500" lnSpcReduction="20000"/>
          </a:bodyPr>
          <a:lstStyle/>
          <a:p>
            <a:pPr marL="0" indent="0">
              <a:buNone/>
            </a:pPr>
            <a:r>
              <a:rPr lang="en-US" b="1" dirty="0">
                <a:solidFill>
                  <a:schemeClr val="bg1"/>
                </a:solidFill>
                <a:effectLst/>
                <a:latin typeface="Arial" panose="020B0604020202020204" pitchFamily="34" charset="0"/>
                <a:cs typeface="Arial" panose="020B0604020202020204" pitchFamily="34" charset="0"/>
              </a:rPr>
              <a:t>HF propagation is very dependent on the ionosphere, which reflects the signals back to earth. There are strong interactions between different signals arriving from different paths. Experience has shown that particular modulation systems, speeds and bandwidths suit different operating conditions</a:t>
            </a:r>
            <a:r>
              <a:rPr lang="en-US" b="1" dirty="0" smtClean="0">
                <a:solidFill>
                  <a:schemeClr val="bg1"/>
                </a:solidFill>
                <a:effectLst/>
                <a:latin typeface="Arial" panose="020B0604020202020204" pitchFamily="34" charset="0"/>
                <a:cs typeface="Arial" panose="020B0604020202020204" pitchFamily="34" charset="0"/>
              </a:rPr>
              <a:t>.</a:t>
            </a:r>
          </a:p>
          <a:p>
            <a:pPr marL="0" indent="0">
              <a:buNone/>
            </a:pPr>
            <a:endParaRPr lang="en-US" b="1" dirty="0">
              <a:solidFill>
                <a:schemeClr val="bg1"/>
              </a:solidFill>
              <a:effectLst/>
              <a:latin typeface="Arial" panose="020B0604020202020204" pitchFamily="34" charset="0"/>
              <a:cs typeface="Arial" panose="020B0604020202020204" pitchFamily="34" charset="0"/>
            </a:endParaRPr>
          </a:p>
          <a:p>
            <a:pPr marL="0" indent="0">
              <a:buNone/>
            </a:pPr>
            <a:r>
              <a:rPr lang="en-US" b="1" dirty="0">
                <a:solidFill>
                  <a:schemeClr val="bg1"/>
                </a:solidFill>
                <a:effectLst/>
                <a:latin typeface="Arial" panose="020B0604020202020204" pitchFamily="34" charset="0"/>
                <a:cs typeface="Arial" panose="020B0604020202020204" pitchFamily="34" charset="0"/>
              </a:rPr>
              <a:t>Other factors such as available band space, operating speed and convenience, noise level, signal level and available power also affect the choice of mode. While in many cases several different modes might be suitable, having a choice adds to the operating pleasure. It is difficult to advise which mode is best for each particular occasion, and experience plays an important role. </a:t>
            </a:r>
            <a:r>
              <a:rPr lang="en-US" dirty="0">
                <a:effectLst/>
              </a:rPr>
              <a:t/>
            </a:r>
            <a:br>
              <a:rPr lang="en-US" dirty="0">
                <a:effectLst/>
              </a:rPr>
            </a:br>
            <a:endParaRPr lang="en-US" dirty="0"/>
          </a:p>
        </p:txBody>
      </p:sp>
      <p:sp>
        <p:nvSpPr>
          <p:cNvPr id="4" name="Rectangle 3"/>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07195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762226"/>
          </a:xfrm>
        </p:spPr>
        <p:txBody>
          <a:bodyPr/>
          <a:lstStyle/>
          <a:p>
            <a:r>
              <a:rPr lang="en-US" b="1" dirty="0" smtClean="0">
                <a:solidFill>
                  <a:schemeClr val="bg1"/>
                </a:solidFill>
              </a:rPr>
              <a:t>Over-the-horizon fps-118 military radar</a:t>
            </a:r>
            <a:endParaRPr lang="en-US" b="1" dirty="0">
              <a:solidFill>
                <a:schemeClr val="bg1"/>
              </a:solidFill>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619111" y="1307592"/>
            <a:ext cx="4950601" cy="3298772"/>
          </a:xfrm>
        </p:spPr>
      </p:pic>
      <p:pic>
        <p:nvPicPr>
          <p:cNvPr id="3" name="radio-othr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1011" y="796431"/>
            <a:ext cx="406400" cy="406400"/>
          </a:xfrm>
          <a:prstGeom prst="rect">
            <a:avLst/>
          </a:prstGeom>
        </p:spPr>
      </p:pic>
      <p:sp>
        <p:nvSpPr>
          <p:cNvPr id="7" name="Rectangle 6"/>
          <p:cNvSpPr/>
          <p:nvPr/>
        </p:nvSpPr>
        <p:spPr>
          <a:xfrm>
            <a:off x="1645919" y="4977676"/>
            <a:ext cx="9401491" cy="1631216"/>
          </a:xfrm>
          <a:prstGeom prst="rect">
            <a:avLst/>
          </a:prstGeom>
        </p:spPr>
        <p:txBody>
          <a:bodyPr wrap="square">
            <a:spAutoFit/>
          </a:bodyPr>
          <a:lstStyle/>
          <a:p>
            <a:r>
              <a:rPr lang="en-US" sz="2000" b="1" dirty="0">
                <a:solidFill>
                  <a:schemeClr val="bg1"/>
                </a:solidFill>
                <a:latin typeface="Arial" panose="020B0604020202020204" pitchFamily="34" charset="0"/>
                <a:cs typeface="Arial" panose="020B0604020202020204" pitchFamily="34" charset="0"/>
              </a:rPr>
              <a:t>The West Coast Sector included an operations center at Mountain Home Air Force Base, Idaho, the transmitter at Christmas Valley, Oregon, and the receiver at Tule Lake, near Alturas, California</a:t>
            </a:r>
            <a:r>
              <a:rPr lang="en-US" sz="2000" b="1" dirty="0" smtClean="0">
                <a:solidFill>
                  <a:schemeClr val="bg1"/>
                </a:solidFill>
                <a:latin typeface="Arial" panose="020B0604020202020204" pitchFamily="34" charset="0"/>
                <a:cs typeface="Arial" panose="020B0604020202020204" pitchFamily="34" charset="0"/>
              </a:rPr>
              <a:t>. (Opened in 1985 and closed in warm storage in 1997 (24 month recall) and then cold storage in 2007. It transmitted 100 Million Watts between 5 – 28 MHz).</a:t>
            </a:r>
            <a:endParaRPr lang="en-US" sz="2000" b="1"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489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97634"/>
          </a:xfrm>
        </p:spPr>
        <p:txBody>
          <a:bodyPr/>
          <a:lstStyle/>
          <a:p>
            <a:r>
              <a:rPr lang="en-US" b="1" dirty="0" smtClean="0">
                <a:solidFill>
                  <a:schemeClr val="bg1"/>
                </a:solidFill>
              </a:rPr>
              <a:t>DIGIPEATERS</a:t>
            </a:r>
            <a:endParaRPr lang="en-US" b="1" dirty="0">
              <a:solidFill>
                <a:schemeClr val="bg1"/>
              </a:solidFill>
            </a:endParaRPr>
          </a:p>
        </p:txBody>
      </p:sp>
      <p:sp>
        <p:nvSpPr>
          <p:cNvPr id="3" name="Content Placeholder 2"/>
          <p:cNvSpPr>
            <a:spLocks noGrp="1"/>
          </p:cNvSpPr>
          <p:nvPr>
            <p:ph idx="1"/>
          </p:nvPr>
        </p:nvSpPr>
        <p:spPr>
          <a:xfrm>
            <a:off x="1141412" y="1216152"/>
            <a:ext cx="9905999" cy="4956048"/>
          </a:xfrm>
        </p:spPr>
        <p:txBody>
          <a:bodyPr>
            <a:normAutofit fontScale="70000" lnSpcReduction="20000"/>
          </a:bodyPr>
          <a:lstStyle/>
          <a:p>
            <a:r>
              <a:rPr lang="en-US" b="1" dirty="0">
                <a:solidFill>
                  <a:schemeClr val="bg1"/>
                </a:solidFill>
                <a:effectLst/>
              </a:rPr>
              <a:t>Digipeater is the term used to describe a packet radio digital repeater. Unlike the FM voice repeaters, most digipeaters operate on simplex and do not receive and transmit simultaneously. They receive the digital information, temporarily store it and then turn around and retransmit it. Your TNC can be used by others as a digipeater if you have the command DIGIPEAT turned ON.</a:t>
            </a:r>
          </a:p>
          <a:p>
            <a:r>
              <a:rPr lang="en-US" b="1" dirty="0" smtClean="0">
                <a:solidFill>
                  <a:schemeClr val="bg1"/>
                </a:solidFill>
                <a:effectLst/>
              </a:rPr>
              <a:t>You </a:t>
            </a:r>
            <a:r>
              <a:rPr lang="en-US" b="1" dirty="0">
                <a:solidFill>
                  <a:schemeClr val="bg1"/>
                </a:solidFill>
                <a:effectLst/>
              </a:rPr>
              <a:t>use a digipeater by entering its </a:t>
            </a:r>
            <a:r>
              <a:rPr lang="en-US" b="1" dirty="0" err="1">
                <a:solidFill>
                  <a:schemeClr val="bg1"/>
                </a:solidFill>
                <a:effectLst/>
              </a:rPr>
              <a:t>callsign</a:t>
            </a:r>
            <a:r>
              <a:rPr lang="en-US" b="1" dirty="0">
                <a:solidFill>
                  <a:schemeClr val="bg1"/>
                </a:solidFill>
                <a:effectLst/>
              </a:rPr>
              <a:t> after a V or VIA in your connect sequence. </a:t>
            </a:r>
            <a:r>
              <a:rPr lang="en-US" b="1" dirty="0" smtClean="0">
                <a:solidFill>
                  <a:schemeClr val="bg1"/>
                </a:solidFill>
                <a:effectLst/>
              </a:rPr>
              <a:t>Your </a:t>
            </a:r>
            <a:r>
              <a:rPr lang="en-US" b="1" dirty="0">
                <a:solidFill>
                  <a:schemeClr val="bg1"/>
                </a:solidFill>
                <a:effectLst/>
              </a:rPr>
              <a:t>TNC will allow you to enter up to eight digipeaters </a:t>
            </a:r>
            <a:r>
              <a:rPr lang="en-US" b="1" dirty="0" smtClean="0">
                <a:solidFill>
                  <a:schemeClr val="bg1"/>
                </a:solidFill>
                <a:effectLst/>
              </a:rPr>
              <a:t>but </a:t>
            </a:r>
            <a:r>
              <a:rPr lang="en-US" b="1" dirty="0">
                <a:solidFill>
                  <a:schemeClr val="bg1"/>
                </a:solidFill>
                <a:effectLst/>
              </a:rPr>
              <a:t>using more than 3 usually means long waits, lots of repeated packets and frequent disconnects, due to noise and other signals encountered on the frequency.</a:t>
            </a:r>
          </a:p>
          <a:p>
            <a:r>
              <a:rPr lang="en-US" b="1" dirty="0" smtClean="0">
                <a:solidFill>
                  <a:schemeClr val="bg1"/>
                </a:solidFill>
                <a:effectLst/>
              </a:rPr>
              <a:t>When </a:t>
            </a:r>
            <a:r>
              <a:rPr lang="en-US" b="1" dirty="0">
                <a:solidFill>
                  <a:schemeClr val="bg1"/>
                </a:solidFill>
                <a:effectLst/>
              </a:rPr>
              <a:t>entering the list of digipeaters in your connect sequence, you must make sure that you enter them in the exact order that your signal will use them. You must separate the calls by commas, without any spaces, and the EXACT </a:t>
            </a:r>
            <a:r>
              <a:rPr lang="en-US" b="1" dirty="0" err="1">
                <a:solidFill>
                  <a:schemeClr val="bg1"/>
                </a:solidFill>
                <a:effectLst/>
              </a:rPr>
              <a:t>callsigns</a:t>
            </a:r>
            <a:r>
              <a:rPr lang="en-US" b="1" dirty="0">
                <a:solidFill>
                  <a:schemeClr val="bg1"/>
                </a:solidFill>
                <a:effectLst/>
              </a:rPr>
              <a:t> must be used, including the SSID, if any. That means you need to know what digipeaters are out there before you begin randomly trying to connect to someone. Turn MONITOR ON and watch for the paths that other stations are using.</a:t>
            </a:r>
          </a:p>
          <a:p>
            <a:r>
              <a:rPr lang="en-US" b="1" dirty="0" smtClean="0">
                <a:solidFill>
                  <a:schemeClr val="bg1"/>
                </a:solidFill>
                <a:effectLst/>
              </a:rPr>
              <a:t>Something </a:t>
            </a:r>
            <a:r>
              <a:rPr lang="en-US" b="1" dirty="0">
                <a:solidFill>
                  <a:schemeClr val="bg1"/>
                </a:solidFill>
                <a:effectLst/>
              </a:rPr>
              <a:t>to remember when using digipeaters is the difference between making a connection and sending information packets. If the path isn't all that good, you might be able to get a connect request through, but will have a difficult time with packets after that. The connect request is short so it has much less of a chance of being destroyed by noise or collisions than a packet containing information. Keeping information packets short </a:t>
            </a:r>
            <a:r>
              <a:rPr lang="en-US" b="1" dirty="0" smtClean="0">
                <a:solidFill>
                  <a:schemeClr val="bg1"/>
                </a:solidFill>
                <a:effectLst/>
              </a:rPr>
              <a:t>can </a:t>
            </a:r>
            <a:r>
              <a:rPr lang="en-US" b="1" dirty="0">
                <a:solidFill>
                  <a:schemeClr val="bg1"/>
                </a:solidFill>
                <a:effectLst/>
              </a:rPr>
              <a:t>help keep retries down when the path is less than ideal.</a:t>
            </a:r>
          </a:p>
        </p:txBody>
      </p:sp>
      <p:sp>
        <p:nvSpPr>
          <p:cNvPr id="4" name="Rectangle 3"/>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23457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1413" y="618518"/>
            <a:ext cx="9905998" cy="570202"/>
          </a:xfrm>
        </p:spPr>
        <p:txBody>
          <a:bodyPr>
            <a:normAutofit fontScale="90000"/>
          </a:bodyPr>
          <a:lstStyle/>
          <a:p>
            <a:r>
              <a:rPr lang="en-US" b="1" dirty="0" smtClean="0">
                <a:solidFill>
                  <a:schemeClr val="bg1"/>
                </a:solidFill>
              </a:rPr>
              <a:t>Digital Ham modes</a:t>
            </a:r>
            <a:endParaRPr lang="en-US" b="1" dirty="0">
              <a:solidFill>
                <a:schemeClr val="bg1"/>
              </a:solidFill>
            </a:endParaRPr>
          </a:p>
        </p:txBody>
      </p:sp>
      <p:pic>
        <p:nvPicPr>
          <p:cNvPr id="9" name="Content Placeholder 8"/>
          <p:cNvPicPr>
            <a:picLocks noGrp="1" noChangeAspect="1"/>
          </p:cNvPicPr>
          <p:nvPr>
            <p:ph idx="1"/>
          </p:nvPr>
        </p:nvPicPr>
        <p:blipFill>
          <a:blip r:embed="rId12">
            <a:extLst>
              <a:ext uri="{28A0092B-C50C-407E-A947-70E740481C1C}">
                <a14:useLocalDpi xmlns:a14="http://schemas.microsoft.com/office/drawing/2010/main" val="0"/>
              </a:ext>
            </a:extLst>
          </a:blip>
          <a:stretch>
            <a:fillRect/>
          </a:stretch>
        </p:blipFill>
        <p:spPr>
          <a:xfrm>
            <a:off x="4316412" y="1296416"/>
            <a:ext cx="3556000" cy="1092200"/>
          </a:xfr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20224" y="2438653"/>
            <a:ext cx="1698879" cy="3436151"/>
          </a:xfrm>
          <a:prstGeom prst="rect">
            <a:avLst/>
          </a:prstGeom>
        </p:spPr>
      </p:pic>
      <p:sp>
        <p:nvSpPr>
          <p:cNvPr id="11" name="TextBox 10"/>
          <p:cNvSpPr txBox="1"/>
          <p:nvPr/>
        </p:nvSpPr>
        <p:spPr>
          <a:xfrm>
            <a:off x="1547685" y="2624328"/>
            <a:ext cx="7872539" cy="584775"/>
          </a:xfrm>
          <a:prstGeom prst="rect">
            <a:avLst/>
          </a:prstGeom>
          <a:noFill/>
        </p:spPr>
        <p:txBody>
          <a:bodyPr wrap="square" rtlCol="0">
            <a:spAutoFit/>
          </a:bodyPr>
          <a:lstStyle/>
          <a:p>
            <a:r>
              <a:rPr lang="en-US" sz="1600" b="1" dirty="0" smtClean="0">
                <a:solidFill>
                  <a:schemeClr val="bg1"/>
                </a:solidFill>
                <a:latin typeface="Arial" panose="020B0604020202020204" pitchFamily="34" charset="0"/>
                <a:cs typeface="Arial" panose="020B0604020202020204" pitchFamily="34" charset="0"/>
              </a:rPr>
              <a:t>PACTOR: Windows Wave file 8-bit recording (79K), 11K sample rate (6.7 seconds)</a:t>
            </a:r>
            <a:endParaRPr lang="en-US" sz="1600" b="1" dirty="0">
              <a:solidFill>
                <a:schemeClr val="bg1"/>
              </a:solidFill>
              <a:latin typeface="Arial" panose="020B0604020202020204" pitchFamily="34" charset="0"/>
              <a:cs typeface="Arial" panose="020B0604020202020204" pitchFamily="34" charset="0"/>
            </a:endParaRPr>
          </a:p>
        </p:txBody>
      </p:sp>
      <p:pic>
        <p:nvPicPr>
          <p:cNvPr id="12" name="pactor graphic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49973" y="2624328"/>
            <a:ext cx="406400" cy="406400"/>
          </a:xfrm>
          <a:prstGeom prst="rect">
            <a:avLst/>
          </a:prstGeom>
        </p:spPr>
      </p:pic>
      <p:sp>
        <p:nvSpPr>
          <p:cNvPr id="13" name="TextBox 12"/>
          <p:cNvSpPr txBox="1"/>
          <p:nvPr/>
        </p:nvSpPr>
        <p:spPr>
          <a:xfrm>
            <a:off x="1546226" y="3182112"/>
            <a:ext cx="7653083" cy="584775"/>
          </a:xfrm>
          <a:prstGeom prst="rect">
            <a:avLst/>
          </a:prstGeom>
          <a:noFill/>
        </p:spPr>
        <p:txBody>
          <a:bodyPr wrap="square" rtlCol="0">
            <a:spAutoFit/>
          </a:bodyPr>
          <a:lstStyle/>
          <a:p>
            <a:r>
              <a:rPr lang="en-US" sz="1600" b="1" dirty="0" smtClean="0">
                <a:solidFill>
                  <a:schemeClr val="bg1"/>
                </a:solidFill>
                <a:latin typeface="Arial" panose="020B0604020202020204" pitchFamily="34" charset="0"/>
                <a:cs typeface="Arial" panose="020B0604020202020204" pitchFamily="34" charset="0"/>
              </a:rPr>
              <a:t>CLOVER: Windows wave file 16 bit recording (74K) 22K sample rate (6.75 seconds). MS ADPCM compression.</a:t>
            </a:r>
            <a:endParaRPr lang="en-US" sz="1600" b="1" dirty="0">
              <a:solidFill>
                <a:schemeClr val="bg1"/>
              </a:solidFill>
              <a:latin typeface="Arial" panose="020B0604020202020204" pitchFamily="34" charset="0"/>
              <a:cs typeface="Arial" panose="020B0604020202020204" pitchFamily="34" charset="0"/>
            </a:endParaRPr>
          </a:p>
        </p:txBody>
      </p:sp>
      <p:pic>
        <p:nvPicPr>
          <p:cNvPr id="14" name="clover graphic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049973" y="3182112"/>
            <a:ext cx="406400" cy="406400"/>
          </a:xfrm>
          <a:prstGeom prst="rect">
            <a:avLst/>
          </a:prstGeom>
        </p:spPr>
      </p:pic>
      <p:sp>
        <p:nvSpPr>
          <p:cNvPr id="15" name="TextBox 14"/>
          <p:cNvSpPr txBox="1"/>
          <p:nvPr/>
        </p:nvSpPr>
        <p:spPr>
          <a:xfrm>
            <a:off x="1536636" y="3913632"/>
            <a:ext cx="7497635" cy="584775"/>
          </a:xfrm>
          <a:prstGeom prst="rect">
            <a:avLst/>
          </a:prstGeom>
          <a:noFill/>
        </p:spPr>
        <p:txBody>
          <a:bodyPr wrap="square" rtlCol="0">
            <a:spAutoFit/>
          </a:bodyPr>
          <a:lstStyle/>
          <a:p>
            <a:r>
              <a:rPr lang="en-US" sz="1600" b="1" dirty="0" smtClean="0">
                <a:solidFill>
                  <a:schemeClr val="bg1"/>
                </a:solidFill>
                <a:latin typeface="Arial" panose="020B0604020202020204" pitchFamily="34" charset="0"/>
                <a:cs typeface="Arial" panose="020B0604020202020204" pitchFamily="34" charset="0"/>
              </a:rPr>
              <a:t>G-TOR: Windows wave file 8 bit recording (76K), 8K sample rate (9.7 seconds).</a:t>
            </a:r>
            <a:endParaRPr lang="en-US" sz="1600" b="1" dirty="0">
              <a:solidFill>
                <a:schemeClr val="bg1"/>
              </a:solidFill>
              <a:latin typeface="Arial" panose="020B0604020202020204" pitchFamily="34" charset="0"/>
              <a:cs typeface="Arial" panose="020B0604020202020204" pitchFamily="34" charset="0"/>
            </a:endParaRPr>
          </a:p>
        </p:txBody>
      </p:sp>
      <p:pic>
        <p:nvPicPr>
          <p:cNvPr id="16" name="gtor100 graphic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049973" y="3913632"/>
            <a:ext cx="406400" cy="406400"/>
          </a:xfrm>
          <a:prstGeom prst="rect">
            <a:avLst/>
          </a:prstGeom>
        </p:spPr>
      </p:pic>
      <p:sp>
        <p:nvSpPr>
          <p:cNvPr id="17" name="TextBox 16"/>
          <p:cNvSpPr txBox="1"/>
          <p:nvPr/>
        </p:nvSpPr>
        <p:spPr>
          <a:xfrm>
            <a:off x="1546226" y="4517136"/>
            <a:ext cx="7653083" cy="646331"/>
          </a:xfrm>
          <a:prstGeom prst="rect">
            <a:avLst/>
          </a:prstGeom>
          <a:noFill/>
        </p:spPr>
        <p:txBody>
          <a:bodyPr wrap="square" rtlCol="0">
            <a:spAutoFit/>
          </a:bodyPr>
          <a:lstStyle/>
          <a:p>
            <a:r>
              <a:rPr lang="en-US" b="1" dirty="0" smtClean="0">
                <a:solidFill>
                  <a:schemeClr val="bg1"/>
                </a:solidFill>
                <a:latin typeface="Arial" panose="020B0604020202020204" pitchFamily="34" charset="0"/>
                <a:cs typeface="Arial" panose="020B0604020202020204" pitchFamily="34" charset="0"/>
              </a:rPr>
              <a:t>AMTOR: Windows wave file 8 bit recording (54K), 8K sample rate (6.7 seconds).</a:t>
            </a:r>
            <a:endParaRPr lang="en-US" b="1" dirty="0">
              <a:solidFill>
                <a:schemeClr val="bg1"/>
              </a:solidFill>
              <a:latin typeface="Arial" panose="020B0604020202020204" pitchFamily="34" charset="0"/>
              <a:cs typeface="Arial" panose="020B0604020202020204" pitchFamily="34" charset="0"/>
            </a:endParaRPr>
          </a:p>
        </p:txBody>
      </p:sp>
      <p:pic>
        <p:nvPicPr>
          <p:cNvPr id="18" name="amtor graphic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049973" y="4498602"/>
            <a:ext cx="406400" cy="406400"/>
          </a:xfrm>
          <a:prstGeom prst="rect">
            <a:avLst/>
          </a:prstGeom>
        </p:spPr>
      </p:pic>
      <p:sp>
        <p:nvSpPr>
          <p:cNvPr id="19" name="TextBox 18"/>
          <p:cNvSpPr txBox="1"/>
          <p:nvPr/>
        </p:nvSpPr>
        <p:spPr>
          <a:xfrm>
            <a:off x="1546226" y="5202936"/>
            <a:ext cx="7653083" cy="584775"/>
          </a:xfrm>
          <a:prstGeom prst="rect">
            <a:avLst/>
          </a:prstGeom>
          <a:noFill/>
        </p:spPr>
        <p:txBody>
          <a:bodyPr wrap="square" rtlCol="0">
            <a:spAutoFit/>
          </a:bodyPr>
          <a:lstStyle/>
          <a:p>
            <a:r>
              <a:rPr lang="en-US" sz="1600" b="1" dirty="0" smtClean="0">
                <a:solidFill>
                  <a:schemeClr val="bg1"/>
                </a:solidFill>
                <a:latin typeface="Arial" panose="020B0604020202020204" pitchFamily="34" charset="0"/>
                <a:cs typeface="Arial" panose="020B0604020202020204" pitchFamily="34" charset="0"/>
              </a:rPr>
              <a:t>PACTOR II: Windows wave file 8 bit recording (54K), 11K sample rate (4.96 seconds), no compression.</a:t>
            </a:r>
            <a:endParaRPr lang="en-US" sz="1600" b="1" dirty="0">
              <a:solidFill>
                <a:schemeClr val="bg1"/>
              </a:solidFill>
              <a:latin typeface="Arial" panose="020B0604020202020204" pitchFamily="34" charset="0"/>
              <a:cs typeface="Arial" panose="020B0604020202020204" pitchFamily="34" charset="0"/>
            </a:endParaRPr>
          </a:p>
        </p:txBody>
      </p:sp>
      <p:pic>
        <p:nvPicPr>
          <p:cNvPr id="20" name="pactor2 graphics">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1049973" y="5202936"/>
            <a:ext cx="406400" cy="406400"/>
          </a:xfrm>
          <a:prstGeom prst="rect">
            <a:avLst/>
          </a:prstGeom>
        </p:spPr>
      </p:pic>
      <p:sp>
        <p:nvSpPr>
          <p:cNvPr id="22" name="TextBox 21"/>
          <p:cNvSpPr txBox="1"/>
          <p:nvPr/>
        </p:nvSpPr>
        <p:spPr>
          <a:xfrm>
            <a:off x="1655508" y="5907024"/>
            <a:ext cx="7434517" cy="584775"/>
          </a:xfrm>
          <a:prstGeom prst="rect">
            <a:avLst/>
          </a:prstGeom>
          <a:noFill/>
        </p:spPr>
        <p:txBody>
          <a:bodyPr wrap="square" rtlCol="0">
            <a:spAutoFit/>
          </a:bodyPr>
          <a:lstStyle/>
          <a:p>
            <a:pPr algn="ctr"/>
            <a:r>
              <a:rPr lang="en-US" sz="1600" b="1" dirty="0" smtClean="0">
                <a:solidFill>
                  <a:schemeClr val="bg1"/>
                </a:solidFill>
                <a:latin typeface="Arial" panose="020B0604020202020204" pitchFamily="34" charset="0"/>
                <a:cs typeface="Arial" panose="020B0604020202020204" pitchFamily="34" charset="0"/>
              </a:rPr>
              <a:t>ARQ modes: Observe the sending stations data pulse followed immediately by the receiving stations short acknowledgement pulse. </a:t>
            </a:r>
            <a:endParaRPr lang="en-US" sz="1600" b="1" dirty="0">
              <a:solidFill>
                <a:schemeClr val="bg1"/>
              </a:solidFill>
              <a:latin typeface="Arial" panose="020B0604020202020204" pitchFamily="34" charset="0"/>
              <a:cs typeface="Arial" panose="020B0604020202020204" pitchFamily="34" charset="0"/>
            </a:endParaRPr>
          </a:p>
        </p:txBody>
      </p:sp>
      <p:sp>
        <p:nvSpPr>
          <p:cNvPr id="21" name="Rectangle 20"/>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240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78" fill="hold"/>
                                        <p:tgtEl>
                                          <p:spTgt spid="12"/>
                                        </p:tgtEl>
                                      </p:cBhvr>
                                    </p:cmd>
                                  </p:childTnLst>
                                </p:cTn>
                              </p:par>
                            </p:childTnLst>
                          </p:cTn>
                        </p:par>
                        <p:par>
                          <p:cTn id="7" fill="hold">
                            <p:stCondLst>
                              <p:cond delay="7278"/>
                            </p:stCondLst>
                            <p:childTnLst>
                              <p:par>
                                <p:cTn id="8" presetID="1" presetClass="mediacall" presetSubtype="0" fill="hold" nodeType="afterEffect">
                                  <p:stCondLst>
                                    <p:cond delay="0"/>
                                  </p:stCondLst>
                                  <p:childTnLst>
                                    <p:cmd type="call" cmd="playFrom(0.0)">
                                      <p:cBhvr>
                                        <p:cTn id="9" dur="6778" fill="hold"/>
                                        <p:tgtEl>
                                          <p:spTgt spid="14"/>
                                        </p:tgtEl>
                                      </p:cBhvr>
                                    </p:cmd>
                                  </p:childTnLst>
                                </p:cTn>
                              </p:par>
                            </p:childTnLst>
                          </p:cTn>
                        </p:par>
                        <p:par>
                          <p:cTn id="10" fill="hold">
                            <p:stCondLst>
                              <p:cond delay="14056"/>
                            </p:stCondLst>
                            <p:childTnLst>
                              <p:par>
                                <p:cTn id="11" presetID="1" presetClass="mediacall" presetSubtype="0" fill="hold" nodeType="afterEffect">
                                  <p:stCondLst>
                                    <p:cond delay="0"/>
                                  </p:stCondLst>
                                  <p:childTnLst>
                                    <p:cmd type="call" cmd="playFrom(0.0)">
                                      <p:cBhvr>
                                        <p:cTn id="12" dur="9676" fill="hold"/>
                                        <p:tgtEl>
                                          <p:spTgt spid="16"/>
                                        </p:tgtEl>
                                      </p:cBhvr>
                                    </p:cmd>
                                  </p:childTnLst>
                                </p:cTn>
                              </p:par>
                            </p:childTnLst>
                          </p:cTn>
                        </p:par>
                        <p:par>
                          <p:cTn id="13" fill="hold">
                            <p:stCondLst>
                              <p:cond delay="23732"/>
                            </p:stCondLst>
                            <p:childTnLst>
                              <p:par>
                                <p:cTn id="14" presetID="1" presetClass="mediacall" presetSubtype="0" fill="hold" nodeType="afterEffect">
                                  <p:stCondLst>
                                    <p:cond delay="0"/>
                                  </p:stCondLst>
                                  <p:childTnLst>
                                    <p:cmd type="call" cmd="playFrom(0.0)">
                                      <p:cBhvr>
                                        <p:cTn id="15" dur="6775" fill="hold"/>
                                        <p:tgtEl>
                                          <p:spTgt spid="18"/>
                                        </p:tgtEl>
                                      </p:cBhvr>
                                    </p:cmd>
                                  </p:childTnLst>
                                </p:cTn>
                              </p:par>
                            </p:childTnLst>
                          </p:cTn>
                        </p:par>
                        <p:par>
                          <p:cTn id="16" fill="hold">
                            <p:stCondLst>
                              <p:cond delay="30507"/>
                            </p:stCondLst>
                            <p:childTnLst>
                              <p:par>
                                <p:cTn id="17" presetID="1" presetClass="mediacall" presetSubtype="0" fill="hold" nodeType="afterEffect">
                                  <p:stCondLst>
                                    <p:cond delay="0"/>
                                  </p:stCondLst>
                                  <p:childTnLst>
                                    <p:cmd type="call" cmd="playFrom(0.0)">
                                      <p:cBhvr>
                                        <p:cTn id="18" dur="496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4"/>
                </p:tgtEl>
              </p:cMediaNode>
            </p:audio>
            <p:audio>
              <p:cMediaNode vol="80000">
                <p:cTn id="21" fill="hold" display="0">
                  <p:stCondLst>
                    <p:cond delay="indefinite"/>
                  </p:stCondLst>
                  <p:endCondLst>
                    <p:cond evt="onStopAudio" delay="0">
                      <p:tgtEl>
                        <p:sldTgt/>
                      </p:tgtEl>
                    </p:cond>
                  </p:endCondLst>
                </p:cTn>
                <p:tgtEl>
                  <p:spTgt spid="16"/>
                </p:tgtEl>
              </p:cMediaNode>
            </p:audio>
            <p:audio>
              <p:cMediaNode vol="80000">
                <p:cTn id="22" fill="hold" display="0">
                  <p:stCondLst>
                    <p:cond delay="indefinite"/>
                  </p:stCondLst>
                  <p:endCondLst>
                    <p:cond evt="onStopAudio" delay="0">
                      <p:tgtEl>
                        <p:sldTgt/>
                      </p:tgtEl>
                    </p:cond>
                  </p:endCondLst>
                </p:cTn>
                <p:tgtEl>
                  <p:spTgt spid="18"/>
                </p:tgtEl>
              </p:cMediaNode>
            </p:audio>
            <p:audio>
              <p:cMediaNode vol="80000">
                <p:cTn id="23" fill="hold" display="0">
                  <p:stCondLst>
                    <p:cond delay="indefinite"/>
                  </p:stCondLst>
                  <p:endCondLst>
                    <p:cond evt="onStopAudio" delay="0">
                      <p:tgtEl>
                        <p:sldTgt/>
                      </p:tgtEl>
                    </p:cond>
                  </p:endCondLst>
                </p:cTn>
                <p:tgtEl>
                  <p:spTgt spid="20"/>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6000" b="1" dirty="0" smtClean="0">
                <a:solidFill>
                  <a:schemeClr val="bg1"/>
                </a:solidFill>
              </a:rPr>
              <a:t>Questions?</a:t>
            </a:r>
            <a:endParaRPr lang="en-US" sz="6000" b="1" dirty="0">
              <a:solidFill>
                <a:schemeClr val="bg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966" y="2325688"/>
            <a:ext cx="796314" cy="11898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6538" y="3687127"/>
            <a:ext cx="1190625" cy="1190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8710" y="4719954"/>
            <a:ext cx="1258048" cy="12652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1633" y="1616076"/>
            <a:ext cx="532921" cy="1190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61110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471242"/>
          </a:xfrm>
        </p:spPr>
        <p:txBody>
          <a:bodyPr>
            <a:normAutofit fontScale="90000"/>
          </a:bodyPr>
          <a:lstStyle/>
          <a:p>
            <a:r>
              <a:rPr lang="en-US" b="1" dirty="0" smtClean="0">
                <a:solidFill>
                  <a:schemeClr val="bg1"/>
                </a:solidFill>
              </a:rPr>
              <a:t>DOMINO EX-8</a:t>
            </a:r>
            <a:endParaRPr lang="en-US" b="1" dirty="0">
              <a:solidFill>
                <a:schemeClr val="bg1"/>
              </a:solidFill>
            </a:endParaRPr>
          </a:p>
        </p:txBody>
      </p:sp>
      <p:sp>
        <p:nvSpPr>
          <p:cNvPr id="7" name="Content Placeholder 6"/>
          <p:cNvSpPr>
            <a:spLocks noGrp="1"/>
          </p:cNvSpPr>
          <p:nvPr>
            <p:ph idx="1"/>
          </p:nvPr>
        </p:nvSpPr>
        <p:spPr>
          <a:xfrm>
            <a:off x="1141412" y="1089760"/>
            <a:ext cx="9905999" cy="4701441"/>
          </a:xfrm>
        </p:spPr>
        <p:txBody>
          <a:bodyPr>
            <a:normAutofit/>
          </a:bodyPr>
          <a:lstStyle/>
          <a:p>
            <a:pPr marL="0" indent="0">
              <a:buNone/>
            </a:pPr>
            <a:r>
              <a:rPr lang="en-US" b="1" u="sng" dirty="0" err="1">
                <a:solidFill>
                  <a:srgbClr val="FFC000"/>
                </a:solidFill>
              </a:rPr>
              <a:t>DominoEX</a:t>
            </a:r>
            <a:r>
              <a:rPr lang="en-US" dirty="0"/>
              <a:t> </a:t>
            </a:r>
            <a:r>
              <a:rPr lang="en-US" sz="1800" b="1" dirty="0">
                <a:solidFill>
                  <a:schemeClr val="bg1"/>
                </a:solidFill>
                <a:effectLst/>
                <a:latin typeface="Arial" panose="020B0604020202020204" pitchFamily="34" charset="0"/>
                <a:cs typeface="Arial" panose="020B0604020202020204" pitchFamily="34" charset="0"/>
              </a:rPr>
              <a:t>is a digital mode using MFSK (Multi-Frequency Shift Keying), used to send data (for example, hand-typed text) by radio. MFSK sends data using many different tones, sent one at a time. Each tone element ('symbol') can carry several bits of data. Most other digital modes uses each tone to represent only one bit. Thus the symbol rate is much lower for the same data rate when MFSK is used. This is beneficial, since it leads to high sensitivity with good data rate and modest bandwidth. More importantly, low symbol rates are less effected by multi-path reception timing effects. </a:t>
            </a:r>
            <a:r>
              <a:rPr lang="en-US" sz="1800" b="1" dirty="0" smtClean="0">
                <a:solidFill>
                  <a:schemeClr val="bg1"/>
                </a:solidFill>
                <a:effectLst/>
                <a:latin typeface="Arial" panose="020B0604020202020204" pitchFamily="34" charset="0"/>
                <a:cs typeface="Arial" panose="020B0604020202020204" pitchFamily="34" charset="0"/>
              </a:rPr>
              <a:t>Therefore </a:t>
            </a:r>
            <a:r>
              <a:rPr lang="en-US" sz="1800" b="1" dirty="0">
                <a:solidFill>
                  <a:schemeClr val="bg1"/>
                </a:solidFill>
                <a:effectLst/>
                <a:latin typeface="Arial" panose="020B0604020202020204" pitchFamily="34" charset="0"/>
                <a:cs typeface="Arial" panose="020B0604020202020204" pitchFamily="34" charset="0"/>
              </a:rPr>
              <a:t>MFSK is ideal for HF operation since it has good noise rejection and good immunity to most propagation distortion effects which adversely affect reception of other </a:t>
            </a:r>
            <a:r>
              <a:rPr lang="en-US" sz="1800" b="1" dirty="0" smtClean="0">
                <a:solidFill>
                  <a:schemeClr val="bg1"/>
                </a:solidFill>
                <a:effectLst/>
                <a:latin typeface="Arial" panose="020B0604020202020204" pitchFamily="34" charset="0"/>
                <a:cs typeface="Arial" panose="020B0604020202020204" pitchFamily="34" charset="0"/>
              </a:rPr>
              <a:t>modes.</a:t>
            </a:r>
            <a:endParaRPr lang="en-US" sz="1800" b="1" dirty="0">
              <a:solidFill>
                <a:schemeClr val="bg1"/>
              </a:solidFill>
              <a:effectLst/>
              <a:latin typeface="Arial" panose="020B0604020202020204" pitchFamily="34" charset="0"/>
              <a:cs typeface="Arial" panose="020B0604020202020204" pitchFamily="34" charset="0"/>
            </a:endParaRPr>
          </a:p>
        </p:txBody>
      </p:sp>
      <p:pic>
        <p:nvPicPr>
          <p:cNvPr id="3" name="DominoEx-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41011" y="683360"/>
            <a:ext cx="406400" cy="4064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2458" y="4410384"/>
            <a:ext cx="9131300" cy="1993900"/>
          </a:xfrm>
          <a:prstGeom prst="rect">
            <a:avLst/>
          </a:prstGeom>
        </p:spPr>
      </p:pic>
      <p:sp>
        <p:nvSpPr>
          <p:cNvPr id="6" name="Rectangle 5"/>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921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590522"/>
          </a:xfrm>
        </p:spPr>
        <p:txBody>
          <a:bodyPr/>
          <a:lstStyle/>
          <a:p>
            <a:r>
              <a:rPr lang="en-US" b="1" dirty="0" smtClean="0">
                <a:solidFill>
                  <a:schemeClr val="bg1"/>
                </a:solidFill>
              </a:rPr>
              <a:t>CONTESTIA</a:t>
            </a:r>
            <a:endParaRPr lang="en-US" b="1" dirty="0">
              <a:solidFill>
                <a:schemeClr val="bg1"/>
              </a:solidFill>
            </a:endParaRPr>
          </a:p>
        </p:txBody>
      </p:sp>
      <p:sp>
        <p:nvSpPr>
          <p:cNvPr id="7" name="Content Placeholder 6"/>
          <p:cNvSpPr>
            <a:spLocks noGrp="1"/>
          </p:cNvSpPr>
          <p:nvPr>
            <p:ph idx="1"/>
          </p:nvPr>
        </p:nvSpPr>
        <p:spPr>
          <a:xfrm>
            <a:off x="1141412" y="1292961"/>
            <a:ext cx="9905999" cy="2282344"/>
          </a:xfrm>
        </p:spPr>
        <p:txBody>
          <a:bodyPr>
            <a:normAutofit/>
          </a:bodyPr>
          <a:lstStyle/>
          <a:p>
            <a:pPr marL="0" indent="0">
              <a:buNone/>
            </a:pPr>
            <a:r>
              <a:rPr lang="en-US" b="1" u="sng" dirty="0" err="1">
                <a:solidFill>
                  <a:srgbClr val="FFC000"/>
                </a:solidFill>
                <a:latin typeface="Arial" panose="020B0604020202020204" pitchFamily="34" charset="0"/>
                <a:cs typeface="Arial" panose="020B0604020202020204" pitchFamily="34" charset="0"/>
              </a:rPr>
              <a:t>Contestia</a:t>
            </a:r>
            <a:r>
              <a:rPr lang="en-US" b="1" dirty="0">
                <a:latin typeface="Arial" panose="020B0604020202020204" pitchFamily="34" charset="0"/>
                <a:cs typeface="Arial" panose="020B0604020202020204" pitchFamily="34" charset="0"/>
              </a:rPr>
              <a:t> </a:t>
            </a:r>
            <a:r>
              <a:rPr lang="en-US" sz="2000" b="1" dirty="0">
                <a:solidFill>
                  <a:schemeClr val="bg1"/>
                </a:solidFill>
                <a:effectLst/>
                <a:latin typeface="Arial" panose="020B0604020202020204" pitchFamily="34" charset="0"/>
                <a:cs typeface="Arial" panose="020B0604020202020204" pitchFamily="34" charset="0"/>
              </a:rPr>
              <a:t>is a digital mode directly derived from Olivia that is not quite as robust - but more of a compromise between speed and performance. </a:t>
            </a:r>
            <a:r>
              <a:rPr lang="en-US" sz="2000" b="1" dirty="0" err="1">
                <a:solidFill>
                  <a:schemeClr val="bg1"/>
                </a:solidFill>
                <a:effectLst/>
                <a:latin typeface="Arial" panose="020B0604020202020204" pitchFamily="34" charset="0"/>
                <a:cs typeface="Arial" panose="020B0604020202020204" pitchFamily="34" charset="0"/>
              </a:rPr>
              <a:t>Contestia</a:t>
            </a:r>
            <a:r>
              <a:rPr lang="en-US" sz="2000" b="1" dirty="0">
                <a:solidFill>
                  <a:schemeClr val="bg1"/>
                </a:solidFill>
                <a:effectLst/>
                <a:latin typeface="Arial" panose="020B0604020202020204" pitchFamily="34" charset="0"/>
                <a:cs typeface="Arial" panose="020B0604020202020204" pitchFamily="34" charset="0"/>
              </a:rPr>
              <a:t> has 40 formats just </a:t>
            </a:r>
            <a:r>
              <a:rPr lang="en-US" sz="2000" b="1" dirty="0" smtClean="0">
                <a:solidFill>
                  <a:schemeClr val="bg1"/>
                </a:solidFill>
                <a:effectLst/>
                <a:latin typeface="Arial" panose="020B0604020202020204" pitchFamily="34" charset="0"/>
                <a:cs typeface="Arial" panose="020B0604020202020204" pitchFamily="34" charset="0"/>
              </a:rPr>
              <a:t>like.</a:t>
            </a:r>
            <a:r>
              <a:rPr lang="en-US" sz="2000" b="1" dirty="0">
                <a:solidFill>
                  <a:schemeClr val="bg1"/>
                </a:solidFill>
                <a:effectLst/>
                <a:latin typeface="Arial" panose="020B0604020202020204" pitchFamily="34" charset="0"/>
                <a:cs typeface="Arial" panose="020B0604020202020204" pitchFamily="34" charset="0"/>
              </a:rPr>
              <a:t>  The formats vary in bandwidth (125,250,500,1000, and 2000hz) and number of tones used (2,4,8,16,32,64,128, or 256</a:t>
            </a:r>
            <a:r>
              <a:rPr lang="en-US" sz="2000" b="1" dirty="0" smtClean="0">
                <a:solidFill>
                  <a:schemeClr val="bg1"/>
                </a:solidFill>
                <a:effectLst/>
                <a:latin typeface="Arial" panose="020B0604020202020204" pitchFamily="34" charset="0"/>
                <a:cs typeface="Arial" panose="020B0604020202020204" pitchFamily="34" charset="0"/>
              </a:rPr>
              <a:t>). The </a:t>
            </a:r>
            <a:r>
              <a:rPr lang="en-US" sz="2000" b="1" dirty="0">
                <a:solidFill>
                  <a:schemeClr val="bg1"/>
                </a:solidFill>
                <a:effectLst/>
                <a:latin typeface="Arial" panose="020B0604020202020204" pitchFamily="34" charset="0"/>
                <a:cs typeface="Arial" panose="020B0604020202020204" pitchFamily="34" charset="0"/>
              </a:rPr>
              <a:t>most commonly used formats right now seem to be 250/8, 500/16, and 1000/32.  </a:t>
            </a:r>
          </a:p>
          <a:p>
            <a:endParaRPr lang="en-US" dirty="0"/>
          </a:p>
        </p:txBody>
      </p:sp>
      <p:pic>
        <p:nvPicPr>
          <p:cNvPr id="3" name="contesti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41011" y="710579"/>
            <a:ext cx="406400" cy="4064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1463" y="4023360"/>
            <a:ext cx="1785896" cy="2497228"/>
          </a:xfrm>
          <a:prstGeom prst="rect">
            <a:avLst/>
          </a:prstGeom>
        </p:spPr>
      </p:pic>
      <p:sp>
        <p:nvSpPr>
          <p:cNvPr id="6" name="Rectangle 5"/>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801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29766"/>
          </a:xfrm>
        </p:spPr>
        <p:txBody>
          <a:bodyPr/>
          <a:lstStyle/>
          <a:p>
            <a:r>
              <a:rPr lang="en-US" b="1" dirty="0" err="1" smtClean="0">
                <a:solidFill>
                  <a:schemeClr val="bg1"/>
                </a:solidFill>
              </a:rPr>
              <a:t>Winlink</a:t>
            </a:r>
            <a:r>
              <a:rPr lang="en-US" b="1" dirty="0" smtClean="0">
                <a:solidFill>
                  <a:schemeClr val="bg1"/>
                </a:solidFill>
              </a:rPr>
              <a:t> 2000</a:t>
            </a:r>
            <a:endParaRPr lang="en-US" b="1" dirty="0">
              <a:solidFill>
                <a:schemeClr val="bg1"/>
              </a:solidFill>
            </a:endParaRPr>
          </a:p>
        </p:txBody>
      </p:sp>
      <p:sp>
        <p:nvSpPr>
          <p:cNvPr id="18" name="AutoShape 38"/>
          <p:cNvSpPr>
            <a:spLocks noChangeArrowheads="1"/>
          </p:cNvSpPr>
          <p:nvPr/>
        </p:nvSpPr>
        <p:spPr bwMode="auto">
          <a:xfrm rot="-10430319">
            <a:off x="9963912" y="4660392"/>
            <a:ext cx="571500" cy="419100"/>
          </a:xfrm>
          <a:prstGeom prst="lightningBol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dirty="0">
              <a:solidFill>
                <a:srgbClr val="FF3300"/>
              </a:solidFill>
            </a:endParaRPr>
          </a:p>
        </p:txBody>
      </p:sp>
      <p:sp>
        <p:nvSpPr>
          <p:cNvPr id="20" name="AutoShape 40"/>
          <p:cNvSpPr>
            <a:spLocks noChangeArrowheads="1"/>
          </p:cNvSpPr>
          <p:nvPr/>
        </p:nvSpPr>
        <p:spPr bwMode="auto">
          <a:xfrm rot="190789">
            <a:off x="5108530" y="2767438"/>
            <a:ext cx="5476099" cy="6858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dirty="0">
              <a:solidFill>
                <a:srgbClr val="FF3300"/>
              </a:solidFill>
            </a:endParaRPr>
          </a:p>
        </p:txBody>
      </p:sp>
      <p:sp>
        <p:nvSpPr>
          <p:cNvPr id="23" name="Text Box 43"/>
          <p:cNvSpPr txBox="1">
            <a:spLocks noChangeArrowheads="1"/>
          </p:cNvSpPr>
          <p:nvPr/>
        </p:nvSpPr>
        <p:spPr bwMode="auto">
          <a:xfrm>
            <a:off x="7339000" y="2962067"/>
            <a:ext cx="1143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rgbClr val="FF3300"/>
                </a:solidFill>
                <a:latin typeface="Arial" charset="0"/>
              </a:defRPr>
            </a:lvl1pPr>
            <a:lvl2pPr marL="742950" indent="-285750">
              <a:defRPr>
                <a:solidFill>
                  <a:srgbClr val="FF3300"/>
                </a:solidFill>
                <a:latin typeface="Arial" charset="0"/>
              </a:defRPr>
            </a:lvl2pPr>
            <a:lvl3pPr marL="1143000" indent="-228600">
              <a:defRPr>
                <a:solidFill>
                  <a:srgbClr val="FF3300"/>
                </a:solidFill>
                <a:latin typeface="Arial" charset="0"/>
              </a:defRPr>
            </a:lvl3pPr>
            <a:lvl4pPr marL="1600200" indent="-228600">
              <a:defRPr>
                <a:solidFill>
                  <a:srgbClr val="FF3300"/>
                </a:solidFill>
                <a:latin typeface="Arial" charset="0"/>
              </a:defRPr>
            </a:lvl4pPr>
            <a:lvl5pPr marL="2057400" indent="-228600">
              <a:defRPr>
                <a:solidFill>
                  <a:srgbClr val="FF3300"/>
                </a:solidFill>
                <a:latin typeface="Arial" charset="0"/>
              </a:defRPr>
            </a:lvl5pPr>
            <a:lvl6pPr marL="2514600" indent="-228600" eaLnBrk="0" fontAlgn="base" hangingPunct="0">
              <a:spcBef>
                <a:spcPct val="0"/>
              </a:spcBef>
              <a:spcAft>
                <a:spcPct val="0"/>
              </a:spcAft>
              <a:defRPr>
                <a:solidFill>
                  <a:srgbClr val="FF3300"/>
                </a:solidFill>
                <a:latin typeface="Arial" charset="0"/>
              </a:defRPr>
            </a:lvl6pPr>
            <a:lvl7pPr marL="2971800" indent="-228600" eaLnBrk="0" fontAlgn="base" hangingPunct="0">
              <a:spcBef>
                <a:spcPct val="0"/>
              </a:spcBef>
              <a:spcAft>
                <a:spcPct val="0"/>
              </a:spcAft>
              <a:defRPr>
                <a:solidFill>
                  <a:srgbClr val="FF3300"/>
                </a:solidFill>
                <a:latin typeface="Arial" charset="0"/>
              </a:defRPr>
            </a:lvl7pPr>
            <a:lvl8pPr marL="3429000" indent="-228600" eaLnBrk="0" fontAlgn="base" hangingPunct="0">
              <a:spcBef>
                <a:spcPct val="0"/>
              </a:spcBef>
              <a:spcAft>
                <a:spcPct val="0"/>
              </a:spcAft>
              <a:defRPr>
                <a:solidFill>
                  <a:srgbClr val="FF3300"/>
                </a:solidFill>
                <a:latin typeface="Arial" charset="0"/>
              </a:defRPr>
            </a:lvl8pPr>
            <a:lvl9pPr marL="3886200" indent="-228600" eaLnBrk="0" fontAlgn="base" hangingPunct="0">
              <a:spcBef>
                <a:spcPct val="0"/>
              </a:spcBef>
              <a:spcAft>
                <a:spcPct val="0"/>
              </a:spcAft>
              <a:defRPr>
                <a:solidFill>
                  <a:srgbClr val="FF3300"/>
                </a:solidFill>
                <a:latin typeface="Arial" charset="0"/>
              </a:defRPr>
            </a:lvl9pPr>
          </a:lstStyle>
          <a:p>
            <a:pPr algn="ctr" eaLnBrk="0" fontAlgn="base" hangingPunct="0">
              <a:spcBef>
                <a:spcPct val="50000"/>
              </a:spcBef>
              <a:spcAft>
                <a:spcPct val="0"/>
              </a:spcAft>
            </a:pPr>
            <a:r>
              <a:rPr lang="en-US" sz="1400" dirty="0">
                <a:solidFill>
                  <a:srgbClr val="000000"/>
                </a:solidFill>
              </a:rPr>
              <a:t>Internet</a:t>
            </a:r>
          </a:p>
        </p:txBody>
      </p:sp>
      <p:sp>
        <p:nvSpPr>
          <p:cNvPr id="24" name="Line 44"/>
          <p:cNvSpPr>
            <a:spLocks noChangeShapeType="1"/>
          </p:cNvSpPr>
          <p:nvPr/>
        </p:nvSpPr>
        <p:spPr bwMode="auto">
          <a:xfrm flipH="1">
            <a:off x="6257544" y="3261360"/>
            <a:ext cx="762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dirty="0">
              <a:solidFill>
                <a:srgbClr val="FF3300"/>
              </a:solidFill>
            </a:endParaRPr>
          </a:p>
        </p:txBody>
      </p:sp>
      <p:sp>
        <p:nvSpPr>
          <p:cNvPr id="25" name="Line 47"/>
          <p:cNvSpPr>
            <a:spLocks noChangeShapeType="1"/>
          </p:cNvSpPr>
          <p:nvPr/>
        </p:nvSpPr>
        <p:spPr bwMode="auto">
          <a:xfrm flipH="1" flipV="1">
            <a:off x="9323832" y="3307080"/>
            <a:ext cx="762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dirty="0">
              <a:solidFill>
                <a:srgbClr val="FF3300"/>
              </a:solidFill>
            </a:endParaRPr>
          </a:p>
        </p:txBody>
      </p:sp>
      <p:sp>
        <p:nvSpPr>
          <p:cNvPr id="26" name="Line 48"/>
          <p:cNvSpPr>
            <a:spLocks noChangeShapeType="1"/>
          </p:cNvSpPr>
          <p:nvPr/>
        </p:nvSpPr>
        <p:spPr bwMode="auto">
          <a:xfrm>
            <a:off x="4734128" y="2565007"/>
            <a:ext cx="6195999" cy="899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dirty="0">
              <a:solidFill>
                <a:srgbClr val="FF3300"/>
              </a:solidFill>
            </a:endParaRPr>
          </a:p>
        </p:txBody>
      </p:sp>
      <p:sp>
        <p:nvSpPr>
          <p:cNvPr id="27" name="Line 49"/>
          <p:cNvSpPr>
            <a:spLocks noChangeShapeType="1"/>
          </p:cNvSpPr>
          <p:nvPr/>
        </p:nvSpPr>
        <p:spPr bwMode="auto">
          <a:xfrm>
            <a:off x="6330696" y="2442642"/>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dirty="0">
              <a:solidFill>
                <a:srgbClr val="FF3300"/>
              </a:solidFill>
            </a:endParaRPr>
          </a:p>
        </p:txBody>
      </p:sp>
      <p:sp>
        <p:nvSpPr>
          <p:cNvPr id="28" name="Line 50"/>
          <p:cNvSpPr>
            <a:spLocks noChangeShapeType="1"/>
          </p:cNvSpPr>
          <p:nvPr/>
        </p:nvSpPr>
        <p:spPr bwMode="auto">
          <a:xfrm>
            <a:off x="4734129" y="2409114"/>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dirty="0">
              <a:solidFill>
                <a:srgbClr val="FF3300"/>
              </a:solidFill>
            </a:endParaRPr>
          </a:p>
        </p:txBody>
      </p:sp>
      <p:sp>
        <p:nvSpPr>
          <p:cNvPr id="29" name="Line 51"/>
          <p:cNvSpPr>
            <a:spLocks noChangeShapeType="1"/>
          </p:cNvSpPr>
          <p:nvPr/>
        </p:nvSpPr>
        <p:spPr bwMode="auto">
          <a:xfrm>
            <a:off x="9456284" y="2467471"/>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dirty="0">
              <a:solidFill>
                <a:srgbClr val="FF3300"/>
              </a:solidFill>
            </a:endParaRPr>
          </a:p>
        </p:txBody>
      </p:sp>
      <p:sp>
        <p:nvSpPr>
          <p:cNvPr id="30" name="Line 52"/>
          <p:cNvSpPr>
            <a:spLocks noChangeShapeType="1"/>
          </p:cNvSpPr>
          <p:nvPr/>
        </p:nvSpPr>
        <p:spPr bwMode="auto">
          <a:xfrm>
            <a:off x="10930128" y="2476615"/>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dirty="0">
              <a:solidFill>
                <a:srgbClr val="FF3300"/>
              </a:solidFill>
            </a:endParaRPr>
          </a:p>
        </p:txBody>
      </p:sp>
      <p:sp>
        <p:nvSpPr>
          <p:cNvPr id="32" name="Rectangle 56"/>
          <p:cNvSpPr>
            <a:spLocks noChangeArrowheads="1"/>
          </p:cNvSpPr>
          <p:nvPr/>
        </p:nvSpPr>
        <p:spPr bwMode="auto">
          <a:xfrm>
            <a:off x="3885416" y="1198053"/>
            <a:ext cx="13154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r>
              <a:rPr lang="en-US" sz="1200" b="1" dirty="0" smtClean="0">
                <a:solidFill>
                  <a:srgbClr val="000000"/>
                </a:solidFill>
                <a:latin typeface="Arial" panose="020B0604020202020204" pitchFamily="34" charset="0"/>
                <a:cs typeface="Arial" panose="020B0604020202020204" pitchFamily="34" charset="0"/>
              </a:rPr>
              <a:t>Perth, Australia</a:t>
            </a:r>
            <a:endParaRPr lang="en-US" sz="1200" b="1" dirty="0">
              <a:solidFill>
                <a:srgbClr val="000000"/>
              </a:solidFill>
              <a:latin typeface="Arial" panose="020B0604020202020204" pitchFamily="34" charset="0"/>
              <a:cs typeface="Arial" panose="020B0604020202020204" pitchFamily="34" charset="0"/>
            </a:endParaRPr>
          </a:p>
        </p:txBody>
      </p:sp>
      <p:sp>
        <p:nvSpPr>
          <p:cNvPr id="33" name="Text Box 57"/>
          <p:cNvSpPr txBox="1">
            <a:spLocks noChangeArrowheads="1"/>
          </p:cNvSpPr>
          <p:nvPr/>
        </p:nvSpPr>
        <p:spPr bwMode="auto">
          <a:xfrm>
            <a:off x="6991655" y="1181722"/>
            <a:ext cx="1371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rgbClr val="FF3300"/>
                </a:solidFill>
                <a:latin typeface="Arial" charset="0"/>
              </a:defRPr>
            </a:lvl1pPr>
            <a:lvl2pPr marL="742950" indent="-285750">
              <a:defRPr>
                <a:solidFill>
                  <a:srgbClr val="FF3300"/>
                </a:solidFill>
                <a:latin typeface="Arial" charset="0"/>
              </a:defRPr>
            </a:lvl2pPr>
            <a:lvl3pPr marL="1143000" indent="-228600">
              <a:defRPr>
                <a:solidFill>
                  <a:srgbClr val="FF3300"/>
                </a:solidFill>
                <a:latin typeface="Arial" charset="0"/>
              </a:defRPr>
            </a:lvl3pPr>
            <a:lvl4pPr marL="1600200" indent="-228600">
              <a:defRPr>
                <a:solidFill>
                  <a:srgbClr val="FF3300"/>
                </a:solidFill>
                <a:latin typeface="Arial" charset="0"/>
              </a:defRPr>
            </a:lvl4pPr>
            <a:lvl5pPr marL="2057400" indent="-228600">
              <a:defRPr>
                <a:solidFill>
                  <a:srgbClr val="FF3300"/>
                </a:solidFill>
                <a:latin typeface="Arial" charset="0"/>
              </a:defRPr>
            </a:lvl5pPr>
            <a:lvl6pPr marL="2514600" indent="-228600" eaLnBrk="0" fontAlgn="base" hangingPunct="0">
              <a:spcBef>
                <a:spcPct val="0"/>
              </a:spcBef>
              <a:spcAft>
                <a:spcPct val="0"/>
              </a:spcAft>
              <a:defRPr>
                <a:solidFill>
                  <a:srgbClr val="FF3300"/>
                </a:solidFill>
                <a:latin typeface="Arial" charset="0"/>
              </a:defRPr>
            </a:lvl6pPr>
            <a:lvl7pPr marL="2971800" indent="-228600" eaLnBrk="0" fontAlgn="base" hangingPunct="0">
              <a:spcBef>
                <a:spcPct val="0"/>
              </a:spcBef>
              <a:spcAft>
                <a:spcPct val="0"/>
              </a:spcAft>
              <a:defRPr>
                <a:solidFill>
                  <a:srgbClr val="FF3300"/>
                </a:solidFill>
                <a:latin typeface="Arial" charset="0"/>
              </a:defRPr>
            </a:lvl7pPr>
            <a:lvl8pPr marL="3429000" indent="-228600" eaLnBrk="0" fontAlgn="base" hangingPunct="0">
              <a:spcBef>
                <a:spcPct val="0"/>
              </a:spcBef>
              <a:spcAft>
                <a:spcPct val="0"/>
              </a:spcAft>
              <a:defRPr>
                <a:solidFill>
                  <a:srgbClr val="FF3300"/>
                </a:solidFill>
                <a:latin typeface="Arial" charset="0"/>
              </a:defRPr>
            </a:lvl8pPr>
            <a:lvl9pPr marL="3886200" indent="-228600" eaLnBrk="0" fontAlgn="base" hangingPunct="0">
              <a:spcBef>
                <a:spcPct val="0"/>
              </a:spcBef>
              <a:spcAft>
                <a:spcPct val="0"/>
              </a:spcAft>
              <a:defRPr>
                <a:solidFill>
                  <a:srgbClr val="FF3300"/>
                </a:solidFill>
                <a:latin typeface="Arial" charset="0"/>
              </a:defRPr>
            </a:lvl9pPr>
          </a:lstStyle>
          <a:p>
            <a:pPr eaLnBrk="0" fontAlgn="base" hangingPunct="0">
              <a:spcBef>
                <a:spcPct val="50000"/>
              </a:spcBef>
              <a:spcAft>
                <a:spcPct val="0"/>
              </a:spcAft>
            </a:pPr>
            <a:r>
              <a:rPr lang="en-US" sz="1200" b="1" dirty="0">
                <a:solidFill>
                  <a:srgbClr val="000000"/>
                </a:solidFill>
              </a:rPr>
              <a:t>San </a:t>
            </a:r>
            <a:r>
              <a:rPr lang="en-US" sz="1200" b="1" dirty="0" smtClean="0">
                <a:solidFill>
                  <a:srgbClr val="000000"/>
                </a:solidFill>
              </a:rPr>
              <a:t>Diego, CA </a:t>
            </a:r>
            <a:endParaRPr lang="en-US" sz="1200" b="1" dirty="0">
              <a:solidFill>
                <a:srgbClr val="000000"/>
              </a:solidFill>
            </a:endParaRPr>
          </a:p>
        </p:txBody>
      </p:sp>
      <p:sp>
        <p:nvSpPr>
          <p:cNvPr id="34" name="Text Box 58"/>
          <p:cNvSpPr txBox="1">
            <a:spLocks noChangeArrowheads="1"/>
          </p:cNvSpPr>
          <p:nvPr/>
        </p:nvSpPr>
        <p:spPr bwMode="auto">
          <a:xfrm>
            <a:off x="5428368" y="1199234"/>
            <a:ext cx="1371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rgbClr val="FF3300"/>
                </a:solidFill>
                <a:latin typeface="Arial" charset="0"/>
              </a:defRPr>
            </a:lvl1pPr>
            <a:lvl2pPr marL="742950" indent="-285750">
              <a:defRPr>
                <a:solidFill>
                  <a:srgbClr val="FF3300"/>
                </a:solidFill>
                <a:latin typeface="Arial" charset="0"/>
              </a:defRPr>
            </a:lvl2pPr>
            <a:lvl3pPr marL="1143000" indent="-228600">
              <a:defRPr>
                <a:solidFill>
                  <a:srgbClr val="FF3300"/>
                </a:solidFill>
                <a:latin typeface="Arial" charset="0"/>
              </a:defRPr>
            </a:lvl3pPr>
            <a:lvl4pPr marL="1600200" indent="-228600">
              <a:defRPr>
                <a:solidFill>
                  <a:srgbClr val="FF3300"/>
                </a:solidFill>
                <a:latin typeface="Arial" charset="0"/>
              </a:defRPr>
            </a:lvl4pPr>
            <a:lvl5pPr marL="2057400" indent="-228600">
              <a:defRPr>
                <a:solidFill>
                  <a:srgbClr val="FF3300"/>
                </a:solidFill>
                <a:latin typeface="Arial" charset="0"/>
              </a:defRPr>
            </a:lvl5pPr>
            <a:lvl6pPr marL="2514600" indent="-228600" eaLnBrk="0" fontAlgn="base" hangingPunct="0">
              <a:spcBef>
                <a:spcPct val="0"/>
              </a:spcBef>
              <a:spcAft>
                <a:spcPct val="0"/>
              </a:spcAft>
              <a:defRPr>
                <a:solidFill>
                  <a:srgbClr val="FF3300"/>
                </a:solidFill>
                <a:latin typeface="Arial" charset="0"/>
              </a:defRPr>
            </a:lvl6pPr>
            <a:lvl7pPr marL="2971800" indent="-228600" eaLnBrk="0" fontAlgn="base" hangingPunct="0">
              <a:spcBef>
                <a:spcPct val="0"/>
              </a:spcBef>
              <a:spcAft>
                <a:spcPct val="0"/>
              </a:spcAft>
              <a:defRPr>
                <a:solidFill>
                  <a:srgbClr val="FF3300"/>
                </a:solidFill>
                <a:latin typeface="Arial" charset="0"/>
              </a:defRPr>
            </a:lvl7pPr>
            <a:lvl8pPr marL="3429000" indent="-228600" eaLnBrk="0" fontAlgn="base" hangingPunct="0">
              <a:spcBef>
                <a:spcPct val="0"/>
              </a:spcBef>
              <a:spcAft>
                <a:spcPct val="0"/>
              </a:spcAft>
              <a:defRPr>
                <a:solidFill>
                  <a:srgbClr val="FF3300"/>
                </a:solidFill>
                <a:latin typeface="Arial" charset="0"/>
              </a:defRPr>
            </a:lvl8pPr>
            <a:lvl9pPr marL="3886200" indent="-228600" eaLnBrk="0" fontAlgn="base" hangingPunct="0">
              <a:spcBef>
                <a:spcPct val="0"/>
              </a:spcBef>
              <a:spcAft>
                <a:spcPct val="0"/>
              </a:spcAft>
              <a:defRPr>
                <a:solidFill>
                  <a:srgbClr val="FF3300"/>
                </a:solidFill>
                <a:latin typeface="Arial" charset="0"/>
              </a:defRPr>
            </a:lvl9pPr>
          </a:lstStyle>
          <a:p>
            <a:pPr eaLnBrk="0" fontAlgn="base" hangingPunct="0">
              <a:spcBef>
                <a:spcPct val="50000"/>
              </a:spcBef>
              <a:spcAft>
                <a:spcPct val="0"/>
              </a:spcAft>
            </a:pPr>
            <a:r>
              <a:rPr lang="en-US" sz="1200" b="1" dirty="0" smtClean="0">
                <a:solidFill>
                  <a:srgbClr val="000000"/>
                </a:solidFill>
              </a:rPr>
              <a:t>Brentwood, TN</a:t>
            </a:r>
            <a:endParaRPr lang="en-US" sz="1200" b="1" dirty="0">
              <a:solidFill>
                <a:srgbClr val="000000"/>
              </a:solidFill>
            </a:endParaRPr>
          </a:p>
        </p:txBody>
      </p:sp>
      <p:sp>
        <p:nvSpPr>
          <p:cNvPr id="37" name="Line 61"/>
          <p:cNvSpPr>
            <a:spLocks noChangeShapeType="1"/>
          </p:cNvSpPr>
          <p:nvPr/>
        </p:nvSpPr>
        <p:spPr bwMode="auto">
          <a:xfrm>
            <a:off x="7916745" y="2473122"/>
            <a:ext cx="0" cy="37980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dirty="0">
              <a:solidFill>
                <a:srgbClr val="FF3300"/>
              </a:solidFill>
            </a:endParaRPr>
          </a:p>
        </p:txBody>
      </p:sp>
      <p:sp>
        <p:nvSpPr>
          <p:cNvPr id="38" name="Text Box 62"/>
          <p:cNvSpPr txBox="1">
            <a:spLocks noChangeArrowheads="1"/>
          </p:cNvSpPr>
          <p:nvPr/>
        </p:nvSpPr>
        <p:spPr bwMode="auto">
          <a:xfrm>
            <a:off x="8704980" y="1201301"/>
            <a:ext cx="9906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rgbClr val="FF3300"/>
                </a:solidFill>
                <a:latin typeface="Arial" charset="0"/>
              </a:defRPr>
            </a:lvl1pPr>
            <a:lvl2pPr marL="742950" indent="-285750">
              <a:defRPr>
                <a:solidFill>
                  <a:srgbClr val="FF3300"/>
                </a:solidFill>
                <a:latin typeface="Arial" charset="0"/>
              </a:defRPr>
            </a:lvl2pPr>
            <a:lvl3pPr marL="1143000" indent="-228600">
              <a:defRPr>
                <a:solidFill>
                  <a:srgbClr val="FF3300"/>
                </a:solidFill>
                <a:latin typeface="Arial" charset="0"/>
              </a:defRPr>
            </a:lvl3pPr>
            <a:lvl4pPr marL="1600200" indent="-228600">
              <a:defRPr>
                <a:solidFill>
                  <a:srgbClr val="FF3300"/>
                </a:solidFill>
                <a:latin typeface="Arial" charset="0"/>
              </a:defRPr>
            </a:lvl4pPr>
            <a:lvl5pPr marL="2057400" indent="-228600">
              <a:defRPr>
                <a:solidFill>
                  <a:srgbClr val="FF3300"/>
                </a:solidFill>
                <a:latin typeface="Arial" charset="0"/>
              </a:defRPr>
            </a:lvl5pPr>
            <a:lvl6pPr marL="2514600" indent="-228600" eaLnBrk="0" fontAlgn="base" hangingPunct="0">
              <a:spcBef>
                <a:spcPct val="0"/>
              </a:spcBef>
              <a:spcAft>
                <a:spcPct val="0"/>
              </a:spcAft>
              <a:defRPr>
                <a:solidFill>
                  <a:srgbClr val="FF3300"/>
                </a:solidFill>
                <a:latin typeface="Arial" charset="0"/>
              </a:defRPr>
            </a:lvl6pPr>
            <a:lvl7pPr marL="2971800" indent="-228600" eaLnBrk="0" fontAlgn="base" hangingPunct="0">
              <a:spcBef>
                <a:spcPct val="0"/>
              </a:spcBef>
              <a:spcAft>
                <a:spcPct val="0"/>
              </a:spcAft>
              <a:defRPr>
                <a:solidFill>
                  <a:srgbClr val="FF3300"/>
                </a:solidFill>
                <a:latin typeface="Arial" charset="0"/>
              </a:defRPr>
            </a:lvl7pPr>
            <a:lvl8pPr marL="3429000" indent="-228600" eaLnBrk="0" fontAlgn="base" hangingPunct="0">
              <a:spcBef>
                <a:spcPct val="0"/>
              </a:spcBef>
              <a:spcAft>
                <a:spcPct val="0"/>
              </a:spcAft>
              <a:defRPr>
                <a:solidFill>
                  <a:srgbClr val="FF3300"/>
                </a:solidFill>
                <a:latin typeface="Arial" charset="0"/>
              </a:defRPr>
            </a:lvl8pPr>
            <a:lvl9pPr marL="3886200" indent="-228600" eaLnBrk="0" fontAlgn="base" hangingPunct="0">
              <a:spcBef>
                <a:spcPct val="0"/>
              </a:spcBef>
              <a:spcAft>
                <a:spcPct val="0"/>
              </a:spcAft>
              <a:defRPr>
                <a:solidFill>
                  <a:srgbClr val="FF3300"/>
                </a:solidFill>
                <a:latin typeface="Arial" charset="0"/>
              </a:defRPr>
            </a:lvl9pPr>
          </a:lstStyle>
          <a:p>
            <a:pPr eaLnBrk="0" fontAlgn="base" hangingPunct="0">
              <a:spcBef>
                <a:spcPct val="50000"/>
              </a:spcBef>
              <a:spcAft>
                <a:spcPct val="0"/>
              </a:spcAft>
            </a:pPr>
            <a:r>
              <a:rPr lang="en-US" sz="1200" b="1" dirty="0" smtClean="0">
                <a:solidFill>
                  <a:srgbClr val="000000"/>
                </a:solidFill>
              </a:rPr>
              <a:t>Halifax, NS</a:t>
            </a:r>
            <a:endParaRPr lang="en-US" sz="1200" b="1" dirty="0">
              <a:solidFill>
                <a:srgbClr val="000000"/>
              </a:solidFill>
            </a:endParaRPr>
          </a:p>
        </p:txBody>
      </p:sp>
      <p:sp>
        <p:nvSpPr>
          <p:cNvPr id="39" name="Text Box 63"/>
          <p:cNvSpPr txBox="1">
            <a:spLocks noChangeArrowheads="1"/>
          </p:cNvSpPr>
          <p:nvPr/>
        </p:nvSpPr>
        <p:spPr bwMode="auto">
          <a:xfrm>
            <a:off x="10092296" y="1178204"/>
            <a:ext cx="12573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rgbClr val="FF3300"/>
                </a:solidFill>
                <a:latin typeface="Arial" charset="0"/>
              </a:defRPr>
            </a:lvl1pPr>
            <a:lvl2pPr marL="742950" indent="-285750">
              <a:defRPr>
                <a:solidFill>
                  <a:srgbClr val="FF3300"/>
                </a:solidFill>
                <a:latin typeface="Arial" charset="0"/>
              </a:defRPr>
            </a:lvl2pPr>
            <a:lvl3pPr marL="1143000" indent="-228600">
              <a:defRPr>
                <a:solidFill>
                  <a:srgbClr val="FF3300"/>
                </a:solidFill>
                <a:latin typeface="Arial" charset="0"/>
              </a:defRPr>
            </a:lvl3pPr>
            <a:lvl4pPr marL="1600200" indent="-228600">
              <a:defRPr>
                <a:solidFill>
                  <a:srgbClr val="FF3300"/>
                </a:solidFill>
                <a:latin typeface="Arial" charset="0"/>
              </a:defRPr>
            </a:lvl4pPr>
            <a:lvl5pPr marL="2057400" indent="-228600">
              <a:defRPr>
                <a:solidFill>
                  <a:srgbClr val="FF3300"/>
                </a:solidFill>
                <a:latin typeface="Arial" charset="0"/>
              </a:defRPr>
            </a:lvl5pPr>
            <a:lvl6pPr marL="2514600" indent="-228600" eaLnBrk="0" fontAlgn="base" hangingPunct="0">
              <a:spcBef>
                <a:spcPct val="0"/>
              </a:spcBef>
              <a:spcAft>
                <a:spcPct val="0"/>
              </a:spcAft>
              <a:defRPr>
                <a:solidFill>
                  <a:srgbClr val="FF3300"/>
                </a:solidFill>
                <a:latin typeface="Arial" charset="0"/>
              </a:defRPr>
            </a:lvl6pPr>
            <a:lvl7pPr marL="2971800" indent="-228600" eaLnBrk="0" fontAlgn="base" hangingPunct="0">
              <a:spcBef>
                <a:spcPct val="0"/>
              </a:spcBef>
              <a:spcAft>
                <a:spcPct val="0"/>
              </a:spcAft>
              <a:defRPr>
                <a:solidFill>
                  <a:srgbClr val="FF3300"/>
                </a:solidFill>
                <a:latin typeface="Arial" charset="0"/>
              </a:defRPr>
            </a:lvl7pPr>
            <a:lvl8pPr marL="3429000" indent="-228600" eaLnBrk="0" fontAlgn="base" hangingPunct="0">
              <a:spcBef>
                <a:spcPct val="0"/>
              </a:spcBef>
              <a:spcAft>
                <a:spcPct val="0"/>
              </a:spcAft>
              <a:defRPr>
                <a:solidFill>
                  <a:srgbClr val="FF3300"/>
                </a:solidFill>
                <a:latin typeface="Arial" charset="0"/>
              </a:defRPr>
            </a:lvl8pPr>
            <a:lvl9pPr marL="3886200" indent="-228600" eaLnBrk="0" fontAlgn="base" hangingPunct="0">
              <a:spcBef>
                <a:spcPct val="0"/>
              </a:spcBef>
              <a:spcAft>
                <a:spcPct val="0"/>
              </a:spcAft>
              <a:defRPr>
                <a:solidFill>
                  <a:srgbClr val="FF3300"/>
                </a:solidFill>
                <a:latin typeface="Arial" charset="0"/>
              </a:defRPr>
            </a:lvl9pPr>
          </a:lstStyle>
          <a:p>
            <a:pPr eaLnBrk="0" fontAlgn="base" hangingPunct="0">
              <a:spcBef>
                <a:spcPct val="50000"/>
              </a:spcBef>
              <a:spcAft>
                <a:spcPct val="0"/>
              </a:spcAft>
            </a:pPr>
            <a:r>
              <a:rPr lang="en-US" sz="1200" b="1" dirty="0" smtClean="0">
                <a:solidFill>
                  <a:srgbClr val="000000"/>
                </a:solidFill>
              </a:rPr>
              <a:t>Wien, Austria</a:t>
            </a:r>
            <a:endParaRPr lang="en-US" sz="1200" b="1" dirty="0">
              <a:solidFill>
                <a:srgbClr val="000000"/>
              </a:solidFill>
            </a:endParaRPr>
          </a:p>
        </p:txBody>
      </p:sp>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1888" y="5551805"/>
            <a:ext cx="1011479" cy="1011479"/>
          </a:xfrm>
          <a:prstGeom prst="rect">
            <a:avLst/>
          </a:prstGeom>
        </p:spPr>
      </p:pic>
      <p:pic>
        <p:nvPicPr>
          <p:cNvPr id="42" name="Picture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2648" y="5530469"/>
            <a:ext cx="1011479" cy="1011479"/>
          </a:xfrm>
          <a:prstGeom prst="rect">
            <a:avLst/>
          </a:prstGeom>
        </p:spPr>
      </p:pic>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3992" y="5545709"/>
            <a:ext cx="1011479" cy="1011479"/>
          </a:xfrm>
          <a:prstGeom prst="rect">
            <a:avLst/>
          </a:prstGeom>
        </p:spPr>
      </p:pic>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6896" y="5097790"/>
            <a:ext cx="747032" cy="463160"/>
          </a:xfrm>
          <a:prstGeom prst="rect">
            <a:avLst/>
          </a:prstGeom>
        </p:spPr>
      </p:pic>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9096" y="5113030"/>
            <a:ext cx="747032" cy="463160"/>
          </a:xfrm>
          <a:prstGeom prst="rect">
            <a:avLst/>
          </a:prstGeom>
        </p:spPr>
      </p:pic>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6432" y="5109982"/>
            <a:ext cx="747032" cy="463160"/>
          </a:xfrm>
          <a:prstGeom prst="rect">
            <a:avLst/>
          </a:prstGeom>
        </p:spPr>
      </p:pic>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336" y="4128526"/>
            <a:ext cx="747032" cy="463160"/>
          </a:xfrm>
          <a:prstGeom prst="rect">
            <a:avLst/>
          </a:prstGeom>
        </p:spPr>
      </p:pic>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328" y="4125478"/>
            <a:ext cx="747032" cy="463160"/>
          </a:xfrm>
          <a:prstGeom prst="rect">
            <a:avLst/>
          </a:prstGeom>
        </p:spPr>
      </p:pic>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8428" y="3477227"/>
            <a:ext cx="783959" cy="783959"/>
          </a:xfrm>
          <a:prstGeom prst="rect">
            <a:avLst/>
          </a:prstGeom>
        </p:spPr>
      </p:pic>
      <p:pic>
        <p:nvPicPr>
          <p:cNvPr id="51" name="Picture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1484" y="3474179"/>
            <a:ext cx="783959" cy="783959"/>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5704" y="1453312"/>
            <a:ext cx="1232560" cy="1232560"/>
          </a:xfrm>
          <a:prstGeom prst="rect">
            <a:avLst/>
          </a:prstGeom>
        </p:spPr>
      </p:pic>
      <p:pic>
        <p:nvPicPr>
          <p:cNvPr id="54" name="Picture 5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8872" y="1468934"/>
            <a:ext cx="1232560" cy="1232560"/>
          </a:xfrm>
          <a:prstGeom prst="rect">
            <a:avLst/>
          </a:prstGeom>
        </p:spPr>
      </p:pic>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2288" y="1478078"/>
            <a:ext cx="1232560" cy="1232560"/>
          </a:xfrm>
          <a:prstGeom prst="rect">
            <a:avLst/>
          </a:prstGeom>
        </p:spPr>
      </p:pic>
      <p:pic>
        <p:nvPicPr>
          <p:cNvPr id="56" name="Picture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292" y="1441019"/>
            <a:ext cx="1232560" cy="1232560"/>
          </a:xfrm>
          <a:prstGeom prst="rect">
            <a:avLst/>
          </a:prstGeom>
        </p:spPr>
      </p:pic>
      <p:pic>
        <p:nvPicPr>
          <p:cNvPr id="57" name="Picture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7753" y="1435024"/>
            <a:ext cx="1232560" cy="1232560"/>
          </a:xfrm>
          <a:prstGeom prst="rect">
            <a:avLst/>
          </a:prstGeom>
        </p:spPr>
      </p:pic>
      <p:sp>
        <p:nvSpPr>
          <p:cNvPr id="58" name="TextBox 57"/>
          <p:cNvSpPr txBox="1"/>
          <p:nvPr/>
        </p:nvSpPr>
        <p:spPr>
          <a:xfrm>
            <a:off x="641844" y="1601488"/>
            <a:ext cx="3042820" cy="523220"/>
          </a:xfrm>
          <a:prstGeom prst="rect">
            <a:avLst/>
          </a:prstGeom>
          <a:noFill/>
        </p:spPr>
        <p:txBody>
          <a:bodyPr wrap="none" rtlCol="0">
            <a:spAutoFit/>
          </a:bodyPr>
          <a:lstStyle/>
          <a:p>
            <a:pPr algn="ctr"/>
            <a:r>
              <a:rPr lang="en-US" sz="1400" b="1" u="sng" dirty="0" smtClean="0">
                <a:solidFill>
                  <a:schemeClr val="bg1"/>
                </a:solidFill>
                <a:latin typeface="Arial" panose="020B0604020202020204" pitchFamily="34" charset="0"/>
                <a:cs typeface="Arial" panose="020B0604020202020204" pitchFamily="34" charset="0"/>
              </a:rPr>
              <a:t>Common Message Servers (CMS)</a:t>
            </a:r>
          </a:p>
          <a:p>
            <a:pPr algn="ctr"/>
            <a:r>
              <a:rPr lang="en-US" sz="1400" b="1" dirty="0" smtClean="0">
                <a:solidFill>
                  <a:schemeClr val="bg1"/>
                </a:solidFill>
                <a:latin typeface="Arial" panose="020B0604020202020204" pitchFamily="34" charset="0"/>
                <a:cs typeface="Arial" panose="020B0604020202020204" pitchFamily="34" charset="0"/>
              </a:rPr>
              <a:t>5 Mirrored Servers.</a:t>
            </a:r>
            <a:endParaRPr lang="en-US" sz="1400" b="1" dirty="0">
              <a:solidFill>
                <a:schemeClr val="bg1"/>
              </a:solidFill>
              <a:latin typeface="Arial" panose="020B0604020202020204" pitchFamily="34" charset="0"/>
              <a:cs typeface="Arial" panose="020B0604020202020204" pitchFamily="34" charset="0"/>
            </a:endParaRPr>
          </a:p>
        </p:txBody>
      </p:sp>
      <p:sp>
        <p:nvSpPr>
          <p:cNvPr id="59" name="TextBox 58"/>
          <p:cNvSpPr txBox="1"/>
          <p:nvPr/>
        </p:nvSpPr>
        <p:spPr>
          <a:xfrm>
            <a:off x="500618" y="3517392"/>
            <a:ext cx="3196709" cy="954107"/>
          </a:xfrm>
          <a:prstGeom prst="rect">
            <a:avLst/>
          </a:prstGeom>
          <a:noFill/>
        </p:spPr>
        <p:txBody>
          <a:bodyPr wrap="none" rtlCol="0">
            <a:spAutoFit/>
          </a:bodyPr>
          <a:lstStyle/>
          <a:p>
            <a:pPr algn="ctr"/>
            <a:r>
              <a:rPr lang="en-US" sz="1400" b="1" u="sng" dirty="0" smtClean="0">
                <a:solidFill>
                  <a:schemeClr val="bg1"/>
                </a:solidFill>
                <a:latin typeface="Arial" panose="020B0604020202020204" pitchFamily="34" charset="0"/>
                <a:cs typeface="Arial" panose="020B0604020202020204" pitchFamily="34" charset="0"/>
              </a:rPr>
              <a:t>Radio Message Servers (RMS)</a:t>
            </a:r>
          </a:p>
          <a:p>
            <a:pPr algn="ctr"/>
            <a:r>
              <a:rPr lang="en-US" sz="1400" b="1" dirty="0" smtClean="0">
                <a:solidFill>
                  <a:schemeClr val="bg1"/>
                </a:solidFill>
                <a:latin typeface="Arial" panose="020B0604020202020204" pitchFamily="34" charset="0"/>
                <a:cs typeface="Arial" panose="020B0604020202020204" pitchFamily="34" charset="0"/>
              </a:rPr>
              <a:t>Servers maintained by HAMS</a:t>
            </a:r>
          </a:p>
          <a:p>
            <a:pPr algn="ctr"/>
            <a:r>
              <a:rPr lang="en-US" sz="1400" b="1" dirty="0" smtClean="0">
                <a:solidFill>
                  <a:schemeClr val="bg1"/>
                </a:solidFill>
                <a:latin typeface="Arial" panose="020B0604020202020204" pitchFamily="34" charset="0"/>
                <a:cs typeface="Arial" panose="020B0604020202020204" pitchFamily="34" charset="0"/>
              </a:rPr>
              <a:t>around the world. Provides Internet</a:t>
            </a:r>
          </a:p>
          <a:p>
            <a:pPr algn="ctr"/>
            <a:r>
              <a:rPr lang="en-US" sz="1400" b="1" dirty="0" smtClean="0">
                <a:solidFill>
                  <a:schemeClr val="bg1"/>
                </a:solidFill>
                <a:latin typeface="Arial" panose="020B0604020202020204" pitchFamily="34" charset="0"/>
                <a:cs typeface="Arial" panose="020B0604020202020204" pitchFamily="34" charset="0"/>
              </a:rPr>
              <a:t>connection to CMS Servers.</a:t>
            </a:r>
            <a:endParaRPr lang="en-US" sz="1400" b="1" dirty="0">
              <a:solidFill>
                <a:schemeClr val="bg1"/>
              </a:solidFill>
              <a:latin typeface="Arial" panose="020B0604020202020204" pitchFamily="34" charset="0"/>
              <a:cs typeface="Arial" panose="020B0604020202020204" pitchFamily="34" charset="0"/>
            </a:endParaRPr>
          </a:p>
        </p:txBody>
      </p:sp>
      <p:sp>
        <p:nvSpPr>
          <p:cNvPr id="60" name="TextBox 59"/>
          <p:cNvSpPr txBox="1"/>
          <p:nvPr/>
        </p:nvSpPr>
        <p:spPr>
          <a:xfrm>
            <a:off x="732023" y="5315167"/>
            <a:ext cx="2624265" cy="738664"/>
          </a:xfrm>
          <a:prstGeom prst="rect">
            <a:avLst/>
          </a:prstGeom>
          <a:noFill/>
        </p:spPr>
        <p:txBody>
          <a:bodyPr wrap="square" rtlCol="0">
            <a:spAutoFit/>
          </a:bodyPr>
          <a:lstStyle/>
          <a:p>
            <a:pPr algn="ctr"/>
            <a:r>
              <a:rPr lang="en-US" sz="1400" b="1" dirty="0" smtClean="0">
                <a:solidFill>
                  <a:schemeClr val="bg1"/>
                </a:solidFill>
                <a:latin typeface="Arial" panose="020B0604020202020204" pitchFamily="34" charset="0"/>
                <a:cs typeface="Arial" panose="020B0604020202020204" pitchFamily="34" charset="0"/>
              </a:rPr>
              <a:t>HAM Radio Stations</a:t>
            </a:r>
            <a:br>
              <a:rPr lang="en-US" sz="1400" b="1" dirty="0" smtClean="0">
                <a:solidFill>
                  <a:schemeClr val="bg1"/>
                </a:solidFill>
                <a:latin typeface="Arial" panose="020B0604020202020204" pitchFamily="34" charset="0"/>
                <a:cs typeface="Arial" panose="020B0604020202020204" pitchFamily="34" charset="0"/>
              </a:rPr>
            </a:br>
            <a:r>
              <a:rPr lang="en-US" sz="1400" b="1" dirty="0" smtClean="0">
                <a:solidFill>
                  <a:schemeClr val="bg1"/>
                </a:solidFill>
                <a:latin typeface="Arial" panose="020B0604020202020204" pitchFamily="34" charset="0"/>
                <a:cs typeface="Arial" panose="020B0604020202020204" pitchFamily="34" charset="0"/>
              </a:rPr>
              <a:t>Note: Radios require computer interface</a:t>
            </a:r>
          </a:p>
        </p:txBody>
      </p:sp>
      <p:sp>
        <p:nvSpPr>
          <p:cNvPr id="61" name="AutoShape 42"/>
          <p:cNvSpPr>
            <a:spLocks noChangeArrowheads="1"/>
          </p:cNvSpPr>
          <p:nvPr/>
        </p:nvSpPr>
        <p:spPr bwMode="auto">
          <a:xfrm rot="-6079108">
            <a:off x="5985716" y="4649267"/>
            <a:ext cx="424209" cy="579322"/>
          </a:xfrm>
          <a:prstGeom prst="lightningBol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dirty="0">
              <a:solidFill>
                <a:srgbClr val="FF3300"/>
              </a:solidFill>
            </a:endParaRPr>
          </a:p>
        </p:txBody>
      </p:sp>
      <p:pic>
        <p:nvPicPr>
          <p:cNvPr id="62" name="Picture 6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6736" y="5570093"/>
            <a:ext cx="1011479" cy="1011479"/>
          </a:xfrm>
          <a:prstGeom prst="rect">
            <a:avLst/>
          </a:prstGeom>
        </p:spPr>
      </p:pic>
      <p:pic>
        <p:nvPicPr>
          <p:cNvPr id="63" name="Picture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176" y="5134366"/>
            <a:ext cx="747032" cy="463160"/>
          </a:xfrm>
          <a:prstGeom prst="rect">
            <a:avLst/>
          </a:prstGeom>
        </p:spPr>
      </p:pic>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5080" y="4152910"/>
            <a:ext cx="747032" cy="463160"/>
          </a:xfrm>
          <a:prstGeom prst="rect">
            <a:avLst/>
          </a:prstGeom>
        </p:spPr>
      </p:pic>
      <p:pic>
        <p:nvPicPr>
          <p:cNvPr id="65" name="Picture 6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4228" y="3498563"/>
            <a:ext cx="783959" cy="783959"/>
          </a:xfrm>
          <a:prstGeom prst="rect">
            <a:avLst/>
          </a:prstGeom>
        </p:spPr>
      </p:pic>
      <p:sp>
        <p:nvSpPr>
          <p:cNvPr id="67" name="Line 49"/>
          <p:cNvSpPr>
            <a:spLocks noChangeShapeType="1"/>
          </p:cNvSpPr>
          <p:nvPr/>
        </p:nvSpPr>
        <p:spPr bwMode="auto">
          <a:xfrm>
            <a:off x="7918704" y="3326562"/>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dirty="0">
              <a:solidFill>
                <a:srgbClr val="FF3300"/>
              </a:solidFill>
            </a:endParaRPr>
          </a:p>
        </p:txBody>
      </p:sp>
      <p:sp>
        <p:nvSpPr>
          <p:cNvPr id="68" name="TextBox 67"/>
          <p:cNvSpPr txBox="1"/>
          <p:nvPr/>
        </p:nvSpPr>
        <p:spPr>
          <a:xfrm>
            <a:off x="4997181" y="3573987"/>
            <a:ext cx="1005660" cy="523220"/>
          </a:xfrm>
          <a:prstGeom prst="rect">
            <a:avLst/>
          </a:prstGeom>
          <a:noFill/>
        </p:spPr>
        <p:txBody>
          <a:bodyPr wrap="none" rtlCol="0">
            <a:spAutoFit/>
          </a:bodyPr>
          <a:lstStyle/>
          <a:p>
            <a:pPr algn="r"/>
            <a:r>
              <a:rPr lang="en-US" sz="1400" b="1" dirty="0" smtClean="0">
                <a:solidFill>
                  <a:schemeClr val="bg1"/>
                </a:solidFill>
              </a:rPr>
              <a:t>WA7VE-10</a:t>
            </a:r>
          </a:p>
          <a:p>
            <a:pPr algn="r"/>
            <a:r>
              <a:rPr lang="en-US" sz="1400" b="1" dirty="0" smtClean="0">
                <a:solidFill>
                  <a:schemeClr val="bg1"/>
                </a:solidFill>
              </a:rPr>
              <a:t>Seaside</a:t>
            </a:r>
            <a:endParaRPr lang="en-US" sz="1400" b="1" dirty="0">
              <a:solidFill>
                <a:schemeClr val="bg1"/>
              </a:solidFill>
            </a:endParaRPr>
          </a:p>
        </p:txBody>
      </p:sp>
      <p:sp>
        <p:nvSpPr>
          <p:cNvPr id="69" name="TextBox 68"/>
          <p:cNvSpPr txBox="1"/>
          <p:nvPr/>
        </p:nvSpPr>
        <p:spPr>
          <a:xfrm>
            <a:off x="8137189" y="3546465"/>
            <a:ext cx="1024196" cy="800219"/>
          </a:xfrm>
          <a:prstGeom prst="rect">
            <a:avLst/>
          </a:prstGeom>
          <a:noFill/>
        </p:spPr>
        <p:txBody>
          <a:bodyPr wrap="square" rtlCol="0">
            <a:spAutoFit/>
          </a:bodyPr>
          <a:lstStyle/>
          <a:p>
            <a:pPr algn="r"/>
            <a:r>
              <a:rPr lang="en-US" sz="1400" b="1" dirty="0" smtClean="0">
                <a:solidFill>
                  <a:schemeClr val="bg1"/>
                </a:solidFill>
              </a:rPr>
              <a:t>KD7IBA-10</a:t>
            </a:r>
            <a:endParaRPr lang="en-US" sz="1400" b="1" dirty="0">
              <a:solidFill>
                <a:schemeClr val="bg1"/>
              </a:solidFill>
            </a:endParaRPr>
          </a:p>
          <a:p>
            <a:pPr algn="r"/>
            <a:r>
              <a:rPr lang="en-US" sz="1400" b="1" dirty="0" smtClean="0">
                <a:solidFill>
                  <a:schemeClr val="bg1"/>
                </a:solidFill>
              </a:rPr>
              <a:t>Warrenton</a:t>
            </a:r>
            <a:endParaRPr lang="en-US" sz="1400" b="1" dirty="0">
              <a:solidFill>
                <a:schemeClr val="bg1"/>
              </a:solidFill>
            </a:endParaRPr>
          </a:p>
          <a:p>
            <a:endParaRPr lang="en-US" dirty="0"/>
          </a:p>
        </p:txBody>
      </p:sp>
      <p:sp>
        <p:nvSpPr>
          <p:cNvPr id="70" name="TextBox 69"/>
          <p:cNvSpPr txBox="1"/>
          <p:nvPr/>
        </p:nvSpPr>
        <p:spPr>
          <a:xfrm>
            <a:off x="6633197" y="3549950"/>
            <a:ext cx="1047082" cy="523220"/>
          </a:xfrm>
          <a:prstGeom prst="rect">
            <a:avLst/>
          </a:prstGeom>
          <a:noFill/>
        </p:spPr>
        <p:txBody>
          <a:bodyPr wrap="none" rtlCol="0">
            <a:spAutoFit/>
          </a:bodyPr>
          <a:lstStyle/>
          <a:p>
            <a:pPr algn="r"/>
            <a:r>
              <a:rPr lang="en-US" sz="1400" b="1" dirty="0" smtClean="0">
                <a:solidFill>
                  <a:schemeClr val="bg1"/>
                </a:solidFill>
              </a:rPr>
              <a:t>N7AST-10</a:t>
            </a:r>
          </a:p>
          <a:p>
            <a:pPr algn="r"/>
            <a:r>
              <a:rPr lang="en-US" sz="1400" b="1" dirty="0" smtClean="0">
                <a:solidFill>
                  <a:schemeClr val="bg1"/>
                </a:solidFill>
              </a:rPr>
              <a:t>Camp Rilea</a:t>
            </a:r>
            <a:endParaRPr lang="en-US" sz="1400" b="1" dirty="0">
              <a:solidFill>
                <a:schemeClr val="bg1"/>
              </a:solidFill>
            </a:endParaRPr>
          </a:p>
        </p:txBody>
      </p:sp>
      <p:sp>
        <p:nvSpPr>
          <p:cNvPr id="71" name="TextBox 70"/>
          <p:cNvSpPr txBox="1"/>
          <p:nvPr/>
        </p:nvSpPr>
        <p:spPr>
          <a:xfrm>
            <a:off x="10020770" y="3694084"/>
            <a:ext cx="1893147" cy="584775"/>
          </a:xfrm>
          <a:prstGeom prst="rect">
            <a:avLst/>
          </a:prstGeom>
          <a:noFill/>
        </p:spPr>
        <p:txBody>
          <a:bodyPr wrap="none" rtlCol="0">
            <a:spAutoFit/>
          </a:bodyPr>
          <a:lstStyle/>
          <a:p>
            <a:pPr algn="ctr"/>
            <a:r>
              <a:rPr lang="en-US" sz="1600" b="1" dirty="0" smtClean="0">
                <a:solidFill>
                  <a:schemeClr val="bg1"/>
                </a:solidFill>
              </a:rPr>
              <a:t>144.96 MHz</a:t>
            </a:r>
            <a:br>
              <a:rPr lang="en-US" sz="1600" b="1" dirty="0" smtClean="0">
                <a:solidFill>
                  <a:schemeClr val="bg1"/>
                </a:solidFill>
              </a:rPr>
            </a:br>
            <a:r>
              <a:rPr lang="en-US" sz="1600" b="1" dirty="0" smtClean="0">
                <a:solidFill>
                  <a:schemeClr val="bg1"/>
                </a:solidFill>
              </a:rPr>
              <a:t>(Satellite to Internet)</a:t>
            </a:r>
            <a:endParaRPr lang="en-US" sz="1600" b="1" dirty="0">
              <a:solidFill>
                <a:schemeClr val="bg1"/>
              </a:solidFill>
            </a:endParaRPr>
          </a:p>
        </p:txBody>
      </p:sp>
      <p:pic>
        <p:nvPicPr>
          <p:cNvPr id="72" name="Picture 7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2065" y="5315167"/>
            <a:ext cx="1011479" cy="1011479"/>
          </a:xfrm>
          <a:prstGeom prst="rect">
            <a:avLst/>
          </a:prstGeom>
        </p:spPr>
      </p:pic>
      <p:cxnSp>
        <p:nvCxnSpPr>
          <p:cNvPr id="75" name="Elbow Connector 74"/>
          <p:cNvCxnSpPr/>
          <p:nvPr/>
        </p:nvCxnSpPr>
        <p:spPr>
          <a:xfrm rot="5400000" flipH="1" flipV="1">
            <a:off x="3476218" y="3742229"/>
            <a:ext cx="2339072" cy="908363"/>
          </a:xfrm>
          <a:prstGeom prst="bentConnector3">
            <a:avLst>
              <a:gd name="adj1" fmla="val 100429"/>
            </a:avLst>
          </a:prstGeom>
          <a:ln>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4190459" y="4278859"/>
            <a:ext cx="1745560" cy="738664"/>
          </a:xfrm>
          <a:prstGeom prst="rect">
            <a:avLst/>
          </a:prstGeom>
          <a:noFill/>
        </p:spPr>
        <p:txBody>
          <a:bodyPr wrap="square" rtlCol="0">
            <a:spAutoFit/>
          </a:bodyPr>
          <a:lstStyle/>
          <a:p>
            <a:r>
              <a:rPr lang="en-US" sz="1400" b="1" dirty="0" smtClean="0">
                <a:solidFill>
                  <a:schemeClr val="bg1"/>
                </a:solidFill>
              </a:rPr>
              <a:t>TELNET</a:t>
            </a:r>
            <a:br>
              <a:rPr lang="en-US" sz="1400" b="1" dirty="0" smtClean="0">
                <a:solidFill>
                  <a:schemeClr val="bg1"/>
                </a:solidFill>
              </a:rPr>
            </a:br>
            <a:r>
              <a:rPr lang="en-US" sz="1400" b="1" dirty="0" smtClean="0">
                <a:solidFill>
                  <a:schemeClr val="bg1"/>
                </a:solidFill>
              </a:rPr>
              <a:t>(No radio</a:t>
            </a:r>
            <a:br>
              <a:rPr lang="en-US" sz="1400" b="1" dirty="0" smtClean="0">
                <a:solidFill>
                  <a:schemeClr val="bg1"/>
                </a:solidFill>
              </a:rPr>
            </a:br>
            <a:r>
              <a:rPr lang="en-US" sz="1400" b="1" dirty="0" smtClean="0">
                <a:solidFill>
                  <a:schemeClr val="bg1"/>
                </a:solidFill>
              </a:rPr>
              <a:t>connection)</a:t>
            </a:r>
            <a:endParaRPr lang="en-US" sz="1400" b="1" dirty="0">
              <a:solidFill>
                <a:schemeClr val="bg1"/>
              </a:solidFill>
            </a:endParaRPr>
          </a:p>
        </p:txBody>
      </p:sp>
      <p:sp>
        <p:nvSpPr>
          <p:cNvPr id="82" name="AutoShape 38"/>
          <p:cNvSpPr>
            <a:spLocks noChangeArrowheads="1"/>
          </p:cNvSpPr>
          <p:nvPr/>
        </p:nvSpPr>
        <p:spPr bwMode="auto">
          <a:xfrm rot="-10430319">
            <a:off x="8521128" y="4666743"/>
            <a:ext cx="571500" cy="419100"/>
          </a:xfrm>
          <a:prstGeom prst="lightningBol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dirty="0">
              <a:solidFill>
                <a:srgbClr val="FF3300"/>
              </a:solidFill>
            </a:endParaRPr>
          </a:p>
        </p:txBody>
      </p:sp>
      <p:sp>
        <p:nvSpPr>
          <p:cNvPr id="83" name="AutoShape 38"/>
          <p:cNvSpPr>
            <a:spLocks noChangeArrowheads="1"/>
          </p:cNvSpPr>
          <p:nvPr/>
        </p:nvSpPr>
        <p:spPr bwMode="auto">
          <a:xfrm rot="-10430319">
            <a:off x="6888741" y="4693157"/>
            <a:ext cx="571500" cy="419100"/>
          </a:xfrm>
          <a:prstGeom prst="lightningBol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dirty="0">
              <a:solidFill>
                <a:srgbClr val="FF3300"/>
              </a:solidFill>
            </a:endParaRPr>
          </a:p>
        </p:txBody>
      </p:sp>
      <p:sp>
        <p:nvSpPr>
          <p:cNvPr id="52" name="Rectangle 51"/>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0706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bg1"/>
                </a:solidFill>
              </a:rPr>
              <a:t>Winlink</a:t>
            </a:r>
            <a:r>
              <a:rPr lang="en-US" b="1" dirty="0" smtClean="0">
                <a:solidFill>
                  <a:schemeClr val="bg1"/>
                </a:solidFill>
              </a:rPr>
              <a:t> 2000 (continued)</a:t>
            </a:r>
            <a:endParaRPr lang="en-US" b="1" dirty="0">
              <a:solidFill>
                <a:schemeClr val="bg1"/>
              </a:solidFill>
            </a:endParaRPr>
          </a:p>
        </p:txBody>
      </p:sp>
      <p:sp>
        <p:nvSpPr>
          <p:cNvPr id="3" name="Content Placeholder 2"/>
          <p:cNvSpPr>
            <a:spLocks noGrp="1"/>
          </p:cNvSpPr>
          <p:nvPr>
            <p:ph idx="1"/>
          </p:nvPr>
        </p:nvSpPr>
        <p:spPr>
          <a:xfrm>
            <a:off x="1141412" y="1956816"/>
            <a:ext cx="9905999" cy="4151376"/>
          </a:xfrm>
        </p:spPr>
        <p:txBody>
          <a:bodyPr>
            <a:noAutofit/>
          </a:bodyPr>
          <a:lstStyle/>
          <a:p>
            <a:r>
              <a:rPr lang="en-US" sz="2000" b="1" dirty="0" smtClean="0">
                <a:solidFill>
                  <a:schemeClr val="bg1"/>
                </a:solidFill>
                <a:effectLst/>
                <a:latin typeface="Arial" panose="020B0604020202020204" pitchFamily="34" charset="0"/>
                <a:cs typeface="Arial" panose="020B0604020202020204" pitchFamily="34" charset="0"/>
              </a:rPr>
              <a:t>Maximum message size, including attachments: 120K bytes (compressed)</a:t>
            </a:r>
          </a:p>
          <a:p>
            <a:pPr lvl="1"/>
            <a:r>
              <a:rPr lang="en-US" b="1" dirty="0" smtClean="0">
                <a:solidFill>
                  <a:schemeClr val="bg1"/>
                </a:solidFill>
                <a:effectLst/>
                <a:latin typeface="Arial" panose="020B0604020202020204" pitchFamily="34" charset="0"/>
                <a:cs typeface="Arial" panose="020B0604020202020204" pitchFamily="34" charset="0"/>
              </a:rPr>
              <a:t>If exceeded, a service message will be sent to the sender</a:t>
            </a:r>
          </a:p>
          <a:p>
            <a:pPr lvl="1"/>
            <a:r>
              <a:rPr lang="en-US" b="1" dirty="0" smtClean="0">
                <a:solidFill>
                  <a:schemeClr val="bg1"/>
                </a:solidFill>
                <a:effectLst/>
                <a:latin typeface="Arial" panose="020B0604020202020204" pitchFamily="34" charset="0"/>
                <a:cs typeface="Arial" panose="020B0604020202020204" pitchFamily="34" charset="0"/>
              </a:rPr>
              <a:t>No limit on number of messages or overall byte size</a:t>
            </a:r>
          </a:p>
          <a:p>
            <a:r>
              <a:rPr lang="en-US" sz="2000" b="1" dirty="0" smtClean="0">
                <a:solidFill>
                  <a:schemeClr val="bg1"/>
                </a:solidFill>
                <a:effectLst/>
                <a:latin typeface="Arial" panose="020B0604020202020204" pitchFamily="34" charset="0"/>
                <a:cs typeface="Arial" panose="020B0604020202020204" pitchFamily="34" charset="0"/>
              </a:rPr>
              <a:t>Attachment name size maximum: 50 characters (including extensions)</a:t>
            </a:r>
          </a:p>
          <a:p>
            <a:pPr lvl="1"/>
            <a:r>
              <a:rPr lang="en-US" b="1" dirty="0" smtClean="0">
                <a:solidFill>
                  <a:schemeClr val="bg1"/>
                </a:solidFill>
                <a:effectLst/>
                <a:latin typeface="Arial" panose="020B0604020202020204" pitchFamily="34" charset="0"/>
                <a:cs typeface="Arial" panose="020B0604020202020204" pitchFamily="34" charset="0"/>
              </a:rPr>
              <a:t>If exceeded, the attachment will not be downloaded nor will an error message be sent</a:t>
            </a:r>
          </a:p>
          <a:p>
            <a:r>
              <a:rPr lang="en-US" sz="2000" b="1" dirty="0" smtClean="0">
                <a:solidFill>
                  <a:schemeClr val="bg1"/>
                </a:solidFill>
                <a:effectLst/>
                <a:latin typeface="Arial" panose="020B0604020202020204" pitchFamily="34" charset="0"/>
                <a:cs typeface="Arial" panose="020B0604020202020204" pitchFamily="34" charset="0"/>
              </a:rPr>
              <a:t>Life of an unread message is 21 days</a:t>
            </a:r>
          </a:p>
          <a:p>
            <a:r>
              <a:rPr lang="en-US" sz="2000" b="1" dirty="0" smtClean="0">
                <a:solidFill>
                  <a:schemeClr val="bg1"/>
                </a:solidFill>
                <a:effectLst/>
                <a:latin typeface="Arial" panose="020B0604020202020204" pitchFamily="34" charset="0"/>
                <a:cs typeface="Arial" panose="020B0604020202020204" pitchFamily="34" charset="0"/>
              </a:rPr>
              <a:t>When a message is downloaded, it is erased from all of the CMS servers</a:t>
            </a:r>
          </a:p>
          <a:p>
            <a:r>
              <a:rPr lang="en-US" sz="2000" b="1" dirty="0" smtClean="0">
                <a:solidFill>
                  <a:schemeClr val="bg1"/>
                </a:solidFill>
                <a:effectLst/>
                <a:latin typeface="Arial" panose="020B0604020202020204" pitchFamily="34" charset="0"/>
                <a:cs typeface="Arial" panose="020B0604020202020204" pitchFamily="34" charset="0"/>
              </a:rPr>
              <a:t>Registration period for a WL2K user: 400 days since last access</a:t>
            </a:r>
            <a:endParaRPr lang="en-US" sz="2000" b="1" dirty="0">
              <a:solidFill>
                <a:schemeClr val="bg1"/>
              </a:solidFill>
              <a:effectLst/>
              <a:latin typeface="Arial" panose="020B0604020202020204" pitchFamily="34" charset="0"/>
              <a:cs typeface="Arial" panose="020B0604020202020204" pitchFamily="34" charset="0"/>
            </a:endParaRPr>
          </a:p>
        </p:txBody>
      </p:sp>
      <p:sp>
        <p:nvSpPr>
          <p:cNvPr id="4" name="Rectangle 3"/>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40575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716506"/>
          </a:xfrm>
        </p:spPr>
        <p:txBody>
          <a:bodyPr/>
          <a:lstStyle/>
          <a:p>
            <a:r>
              <a:rPr lang="en-US" b="1" dirty="0" err="1" smtClean="0">
                <a:solidFill>
                  <a:schemeClr val="bg1"/>
                </a:solidFill>
              </a:rPr>
              <a:t>WinLink</a:t>
            </a:r>
            <a:r>
              <a:rPr lang="en-US" b="1" dirty="0" smtClean="0">
                <a:solidFill>
                  <a:schemeClr val="bg1"/>
                </a:solidFill>
              </a:rPr>
              <a:t> system connection</a:t>
            </a:r>
            <a:endParaRPr lang="en-US" b="1" dirty="0">
              <a:solidFill>
                <a:schemeClr val="bg1"/>
              </a:solidFill>
            </a:endParaRPr>
          </a:p>
        </p:txBody>
      </p:sp>
      <p:sp>
        <p:nvSpPr>
          <p:cNvPr id="3" name="Content Placeholder 2"/>
          <p:cNvSpPr>
            <a:spLocks noGrp="1"/>
          </p:cNvSpPr>
          <p:nvPr>
            <p:ph idx="1"/>
          </p:nvPr>
        </p:nvSpPr>
        <p:spPr>
          <a:xfrm>
            <a:off x="1141412" y="1700784"/>
            <a:ext cx="9905999" cy="4727448"/>
          </a:xfrm>
        </p:spPr>
        <p:txBody>
          <a:bodyPr>
            <a:normAutofit lnSpcReduction="10000"/>
          </a:bodyPr>
          <a:lstStyle/>
          <a:p>
            <a:pPr>
              <a:lnSpc>
                <a:spcPct val="100000"/>
              </a:lnSpc>
            </a:pPr>
            <a:r>
              <a:rPr lang="en-US" sz="2000" b="1" dirty="0">
                <a:solidFill>
                  <a:schemeClr val="bg1"/>
                </a:solidFill>
                <a:latin typeface="Arial" panose="020B0604020202020204" pitchFamily="34" charset="0"/>
                <a:cs typeface="Arial" panose="020B0604020202020204" pitchFamily="34" charset="0"/>
              </a:rPr>
              <a:t>There are four paths a user can connect to the </a:t>
            </a:r>
            <a:r>
              <a:rPr lang="en-US" sz="2000" b="1" dirty="0" err="1" smtClean="0">
                <a:solidFill>
                  <a:schemeClr val="bg1"/>
                </a:solidFill>
                <a:latin typeface="Arial" panose="020B0604020202020204" pitchFamily="34" charset="0"/>
                <a:cs typeface="Arial" panose="020B0604020202020204" pitchFamily="34" charset="0"/>
              </a:rPr>
              <a:t>Winlink</a:t>
            </a:r>
            <a:r>
              <a:rPr lang="en-US" sz="2000" b="1" dirty="0" smtClean="0">
                <a:solidFill>
                  <a:schemeClr val="bg1"/>
                </a:solidFill>
                <a:latin typeface="Arial" panose="020B0604020202020204" pitchFamily="34" charset="0"/>
                <a:cs typeface="Arial" panose="020B0604020202020204" pitchFamily="34" charset="0"/>
              </a:rPr>
              <a:t> system</a:t>
            </a:r>
          </a:p>
          <a:p>
            <a:pPr>
              <a:lnSpc>
                <a:spcPct val="100000"/>
              </a:lnSpc>
            </a:pPr>
            <a:endParaRPr lang="en-US" sz="2000" b="1" dirty="0">
              <a:solidFill>
                <a:schemeClr val="bg1"/>
              </a:solidFill>
              <a:latin typeface="Arial" panose="020B0604020202020204" pitchFamily="34" charset="0"/>
              <a:cs typeface="Arial" panose="020B0604020202020204" pitchFamily="34" charset="0"/>
            </a:endParaRPr>
          </a:p>
          <a:p>
            <a:pPr lvl="1">
              <a:lnSpc>
                <a:spcPct val="100000"/>
              </a:lnSpc>
            </a:pPr>
            <a:r>
              <a:rPr lang="en-US" b="1" dirty="0">
                <a:solidFill>
                  <a:schemeClr val="bg1"/>
                </a:solidFill>
                <a:latin typeface="Arial" panose="020B0604020202020204" pitchFamily="34" charset="0"/>
                <a:cs typeface="Arial" panose="020B0604020202020204" pitchFamily="34" charset="0"/>
              </a:rPr>
              <a:t>Via HF radio to one of the RMS hubs</a:t>
            </a:r>
          </a:p>
          <a:p>
            <a:pPr lvl="1">
              <a:lnSpc>
                <a:spcPct val="100000"/>
              </a:lnSpc>
            </a:pPr>
            <a:endParaRPr lang="en-US" b="1" dirty="0" smtClean="0">
              <a:solidFill>
                <a:schemeClr val="bg1"/>
              </a:solidFill>
              <a:latin typeface="Arial" panose="020B0604020202020204" pitchFamily="34" charset="0"/>
              <a:cs typeface="Arial" panose="020B0604020202020204" pitchFamily="34" charset="0"/>
            </a:endParaRPr>
          </a:p>
          <a:p>
            <a:pPr lvl="1">
              <a:lnSpc>
                <a:spcPct val="100000"/>
              </a:lnSpc>
            </a:pPr>
            <a:r>
              <a:rPr lang="en-US" b="1" dirty="0" smtClean="0">
                <a:solidFill>
                  <a:schemeClr val="bg1"/>
                </a:solidFill>
                <a:latin typeface="Arial" panose="020B0604020202020204" pitchFamily="34" charset="0"/>
                <a:cs typeface="Arial" panose="020B0604020202020204" pitchFamily="34" charset="0"/>
              </a:rPr>
              <a:t>Via </a:t>
            </a:r>
            <a:r>
              <a:rPr lang="en-US" b="1" dirty="0">
                <a:solidFill>
                  <a:schemeClr val="bg1"/>
                </a:solidFill>
                <a:latin typeface="Arial" panose="020B0604020202020204" pitchFamily="34" charset="0"/>
                <a:cs typeface="Arial" panose="020B0604020202020204" pitchFamily="34" charset="0"/>
              </a:rPr>
              <a:t>VHF/UHF radio to a local RMS hub</a:t>
            </a:r>
          </a:p>
          <a:p>
            <a:pPr lvl="1">
              <a:lnSpc>
                <a:spcPct val="100000"/>
              </a:lnSpc>
            </a:pPr>
            <a:endParaRPr lang="en-US" b="1" dirty="0" smtClean="0">
              <a:solidFill>
                <a:schemeClr val="bg1"/>
              </a:solidFill>
              <a:latin typeface="Arial" panose="020B0604020202020204" pitchFamily="34" charset="0"/>
              <a:cs typeface="Arial" panose="020B0604020202020204" pitchFamily="34" charset="0"/>
            </a:endParaRPr>
          </a:p>
          <a:p>
            <a:pPr lvl="1">
              <a:lnSpc>
                <a:spcPct val="100000"/>
              </a:lnSpc>
            </a:pPr>
            <a:r>
              <a:rPr lang="en-US" b="1" dirty="0" smtClean="0">
                <a:solidFill>
                  <a:schemeClr val="bg1"/>
                </a:solidFill>
                <a:latin typeface="Arial" panose="020B0604020202020204" pitchFamily="34" charset="0"/>
                <a:cs typeface="Arial" panose="020B0604020202020204" pitchFamily="34" charset="0"/>
              </a:rPr>
              <a:t>Via </a:t>
            </a:r>
            <a:r>
              <a:rPr lang="en-US" b="1" dirty="0" err="1">
                <a:solidFill>
                  <a:schemeClr val="bg1"/>
                </a:solidFill>
                <a:latin typeface="Arial" panose="020B0604020202020204" pitchFamily="34" charset="0"/>
                <a:cs typeface="Arial" panose="020B0604020202020204" pitchFamily="34" charset="0"/>
              </a:rPr>
              <a:t>Telenet</a:t>
            </a:r>
            <a:r>
              <a:rPr lang="en-US" b="1" dirty="0">
                <a:solidFill>
                  <a:schemeClr val="bg1"/>
                </a:solidFill>
                <a:latin typeface="Arial" panose="020B0604020202020204" pitchFamily="34" charset="0"/>
                <a:cs typeface="Arial" panose="020B0604020202020204" pitchFamily="34" charset="0"/>
              </a:rPr>
              <a:t> protocol over the internet</a:t>
            </a:r>
          </a:p>
          <a:p>
            <a:pPr lvl="2">
              <a:lnSpc>
                <a:spcPct val="100000"/>
              </a:lnSpc>
            </a:pPr>
            <a:r>
              <a:rPr lang="en-US" sz="2000" b="1" dirty="0">
                <a:solidFill>
                  <a:schemeClr val="bg1"/>
                </a:solidFill>
                <a:latin typeface="Arial" panose="020B0604020202020204" pitchFamily="34" charset="0"/>
                <a:cs typeface="Arial" panose="020B0604020202020204" pitchFamily="34" charset="0"/>
              </a:rPr>
              <a:t>Terminal emulation program that allows computer users to connect interactively to a server and access remote sites, e.g. on the Internet </a:t>
            </a:r>
            <a:endParaRPr lang="en-US" sz="2000" b="1" dirty="0" smtClean="0">
              <a:solidFill>
                <a:schemeClr val="bg1"/>
              </a:solidFill>
              <a:latin typeface="Arial" panose="020B0604020202020204" pitchFamily="34" charset="0"/>
              <a:cs typeface="Arial" panose="020B0604020202020204" pitchFamily="34" charset="0"/>
            </a:endParaRPr>
          </a:p>
          <a:p>
            <a:pPr lvl="2">
              <a:lnSpc>
                <a:spcPct val="100000"/>
              </a:lnSpc>
            </a:pPr>
            <a:endParaRPr lang="en-US" sz="2000" b="1" dirty="0">
              <a:solidFill>
                <a:schemeClr val="bg1"/>
              </a:solidFill>
              <a:latin typeface="Arial" panose="020B0604020202020204" pitchFamily="34" charset="0"/>
              <a:cs typeface="Arial" panose="020B0604020202020204" pitchFamily="34" charset="0"/>
            </a:endParaRPr>
          </a:p>
          <a:p>
            <a:pPr lvl="1">
              <a:lnSpc>
                <a:spcPct val="100000"/>
              </a:lnSpc>
            </a:pPr>
            <a:r>
              <a:rPr lang="en-US" b="1" dirty="0">
                <a:solidFill>
                  <a:schemeClr val="bg1"/>
                </a:solidFill>
                <a:latin typeface="Arial" panose="020B0604020202020204" pitchFamily="34" charset="0"/>
                <a:cs typeface="Arial" panose="020B0604020202020204" pitchFamily="34" charset="0"/>
              </a:rPr>
              <a:t>Via </a:t>
            </a:r>
            <a:r>
              <a:rPr lang="en-US" b="1" dirty="0" err="1" smtClean="0">
                <a:solidFill>
                  <a:schemeClr val="bg1"/>
                </a:solidFill>
                <a:latin typeface="Arial" panose="020B0604020202020204" pitchFamily="34" charset="0"/>
                <a:cs typeface="Arial" panose="020B0604020202020204" pitchFamily="34" charset="0"/>
              </a:rPr>
              <a:t>Winlink</a:t>
            </a:r>
            <a:r>
              <a:rPr lang="en-US" b="1" dirty="0" smtClean="0">
                <a:solidFill>
                  <a:schemeClr val="bg1"/>
                </a:solidFill>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Webmail over the internet</a:t>
            </a:r>
          </a:p>
          <a:p>
            <a:pPr lvl="2">
              <a:lnSpc>
                <a:spcPct val="100000"/>
              </a:lnSpc>
            </a:pPr>
            <a:r>
              <a:rPr lang="en-US" sz="2000" b="1" dirty="0">
                <a:solidFill>
                  <a:schemeClr val="bg1"/>
                </a:solidFill>
                <a:latin typeface="Arial" panose="020B0604020202020204" pitchFamily="34" charset="0"/>
                <a:cs typeface="Arial" panose="020B0604020202020204" pitchFamily="34" charset="0"/>
              </a:rPr>
              <a:t>Like using G-Mail</a:t>
            </a:r>
          </a:p>
          <a:p>
            <a:pPr lvl="2">
              <a:lnSpc>
                <a:spcPct val="100000"/>
              </a:lnSpc>
            </a:pPr>
            <a:r>
              <a:rPr lang="en-US" sz="2000" b="1" dirty="0">
                <a:solidFill>
                  <a:schemeClr val="bg1"/>
                </a:solidFill>
                <a:latin typeface="Arial" panose="020B0604020202020204" pitchFamily="34" charset="0"/>
                <a:cs typeface="Arial" panose="020B0604020202020204" pitchFamily="34" charset="0"/>
              </a:rPr>
              <a:t>Need </a:t>
            </a:r>
            <a:r>
              <a:rPr lang="en-US" sz="2000" b="1" dirty="0" err="1" smtClean="0">
                <a:solidFill>
                  <a:schemeClr val="bg1"/>
                </a:solidFill>
                <a:latin typeface="Arial" panose="020B0604020202020204" pitchFamily="34" charset="0"/>
                <a:cs typeface="Arial" panose="020B0604020202020204" pitchFamily="34" charset="0"/>
              </a:rPr>
              <a:t>Winlink</a:t>
            </a:r>
            <a:r>
              <a:rPr lang="en-US" sz="2000" b="1" dirty="0" smtClean="0">
                <a:solidFill>
                  <a:schemeClr val="bg1"/>
                </a:solidFill>
                <a:latin typeface="Arial" panose="020B0604020202020204" pitchFamily="34" charset="0"/>
                <a:cs typeface="Arial" panose="020B0604020202020204" pitchFamily="34" charset="0"/>
              </a:rPr>
              <a:t> </a:t>
            </a:r>
            <a:r>
              <a:rPr lang="en-US" sz="2000" b="1" dirty="0">
                <a:solidFill>
                  <a:schemeClr val="bg1"/>
                </a:solidFill>
                <a:latin typeface="Arial" panose="020B0604020202020204" pitchFamily="34" charset="0"/>
                <a:cs typeface="Arial" panose="020B0604020202020204" pitchFamily="34" charset="0"/>
              </a:rPr>
              <a:t>e-mail account: “ham call”@winlink.org</a:t>
            </a:r>
          </a:p>
          <a:p>
            <a:endParaRPr lang="en-US" dirty="0"/>
          </a:p>
        </p:txBody>
      </p:sp>
      <p:sp>
        <p:nvSpPr>
          <p:cNvPr id="4" name="Rectangle 3"/>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84418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807946"/>
          </a:xfrm>
        </p:spPr>
        <p:txBody>
          <a:bodyPr/>
          <a:lstStyle/>
          <a:p>
            <a:r>
              <a:rPr lang="en-US" b="1" dirty="0" smtClean="0">
                <a:solidFill>
                  <a:schemeClr val="bg1"/>
                </a:solidFill>
              </a:rPr>
              <a:t>SOFTWARE</a:t>
            </a:r>
            <a:endParaRPr lang="en-US" b="1" dirty="0">
              <a:solidFill>
                <a:schemeClr val="bg1"/>
              </a:solidFill>
            </a:endParaRPr>
          </a:p>
        </p:txBody>
      </p:sp>
      <p:sp>
        <p:nvSpPr>
          <p:cNvPr id="3" name="TextBox 2"/>
          <p:cNvSpPr txBox="1"/>
          <p:nvPr/>
        </p:nvSpPr>
        <p:spPr>
          <a:xfrm>
            <a:off x="1280160" y="1737360"/>
            <a:ext cx="9767251" cy="4401205"/>
          </a:xfrm>
          <a:prstGeom prst="rect">
            <a:avLst/>
          </a:prstGeom>
          <a:noFill/>
        </p:spPr>
        <p:txBody>
          <a:bodyPr wrap="square" rtlCol="0">
            <a:spAutoFit/>
          </a:bodyPr>
          <a:lstStyle/>
          <a:p>
            <a:pPr marL="285750" indent="-285750">
              <a:buFont typeface="Arial" panose="020B0604020202020204" pitchFamily="34" charset="0"/>
              <a:buChar char="•"/>
            </a:pPr>
            <a:r>
              <a:rPr lang="en-US" sz="2400" b="1" dirty="0" err="1" smtClean="0">
                <a:solidFill>
                  <a:srgbClr val="FFC000"/>
                </a:solidFill>
              </a:rPr>
              <a:t>DigiPan</a:t>
            </a:r>
            <a:r>
              <a:rPr lang="en-US" sz="2400" dirty="0" smtClean="0"/>
              <a:t> </a:t>
            </a:r>
            <a:r>
              <a:rPr lang="en-US" sz="2000" b="1" dirty="0" smtClean="0">
                <a:solidFill>
                  <a:schemeClr val="bg1"/>
                </a:solidFill>
                <a:latin typeface="Arial" panose="020B0604020202020204" pitchFamily="34" charset="0"/>
                <a:cs typeface="Arial" panose="020B0604020202020204" pitchFamily="34" charset="0"/>
              </a:rPr>
              <a:t>– Free software for operating PSK31 and PSK63</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smtClean="0">
                <a:solidFill>
                  <a:srgbClr val="FFC000"/>
                </a:solidFill>
              </a:rPr>
              <a:t>FLDIGI</a:t>
            </a:r>
            <a:r>
              <a:rPr lang="en-US" sz="2400" dirty="0" smtClean="0"/>
              <a:t> </a:t>
            </a:r>
            <a:r>
              <a:rPr lang="en-US" sz="2000" b="1" dirty="0" smtClean="0">
                <a:solidFill>
                  <a:schemeClr val="bg1"/>
                </a:solidFill>
                <a:latin typeface="Arial" panose="020B0604020202020204" pitchFamily="34" charset="0"/>
                <a:cs typeface="Arial" panose="020B0604020202020204" pitchFamily="34" charset="0"/>
              </a:rPr>
              <a:t>– Free software that supports a large number of digital modes (not including JT65 and JT9)</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smtClean="0">
                <a:solidFill>
                  <a:srgbClr val="FFC000"/>
                </a:solidFill>
              </a:rPr>
              <a:t>RMS Express</a:t>
            </a:r>
            <a:r>
              <a:rPr lang="en-US" sz="2400" dirty="0" smtClean="0"/>
              <a:t> </a:t>
            </a:r>
            <a:r>
              <a:rPr lang="en-US" sz="2000" b="1" dirty="0" smtClean="0">
                <a:solidFill>
                  <a:schemeClr val="bg1"/>
                </a:solidFill>
                <a:latin typeface="Arial" panose="020B0604020202020204" pitchFamily="34" charset="0"/>
                <a:cs typeface="Arial" panose="020B0604020202020204" pitchFamily="34" charset="0"/>
              </a:rPr>
              <a:t>– Free software to send message traffic – Also runs WINMOR</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smtClean="0">
                <a:solidFill>
                  <a:srgbClr val="FFC000"/>
                </a:solidFill>
              </a:rPr>
              <a:t>Airmail</a:t>
            </a:r>
            <a:r>
              <a:rPr lang="en-US" sz="2400" dirty="0" smtClean="0"/>
              <a:t> </a:t>
            </a:r>
            <a:r>
              <a:rPr lang="en-US" sz="2000" b="1" dirty="0" smtClean="0">
                <a:solidFill>
                  <a:schemeClr val="bg1"/>
                </a:solidFill>
                <a:latin typeface="Arial" panose="020B0604020202020204" pitchFamily="34" charset="0"/>
                <a:cs typeface="Arial" panose="020B0604020202020204" pitchFamily="34" charset="0"/>
              </a:rPr>
              <a:t>– Free software to send message traffic – Does not run WINMOR</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smtClean="0">
                <a:solidFill>
                  <a:srgbClr val="FFC000"/>
                </a:solidFill>
              </a:rPr>
              <a:t>HRD/Digital Master 780</a:t>
            </a:r>
            <a:r>
              <a:rPr lang="en-US" sz="2400" dirty="0" smtClean="0">
                <a:solidFill>
                  <a:srgbClr val="FFC000"/>
                </a:solidFill>
              </a:rPr>
              <a:t> </a:t>
            </a:r>
            <a:r>
              <a:rPr lang="en-US" sz="2000" b="1" dirty="0" smtClean="0">
                <a:solidFill>
                  <a:schemeClr val="bg1"/>
                </a:solidFill>
                <a:latin typeface="Arial" panose="020B0604020202020204" pitchFamily="34" charset="0"/>
                <a:cs typeface="Arial" panose="020B0604020202020204" pitchFamily="34" charset="0"/>
              </a:rPr>
              <a:t>– initial cost plus annual cost if you want upgrades and continued support – supports most digital modes. Has old FREE version.</a:t>
            </a:r>
            <a:endParaRPr lang="en-US" sz="2000"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11542776" y="5957687"/>
            <a:ext cx="649224" cy="446597"/>
          </a:xfrm>
          <a:prstGeom prst="rect">
            <a:avLst/>
          </a:prstGeom>
        </p:spPr>
        <p:txBody>
          <a:bodyPr wrap="square">
            <a:spAutoFit/>
          </a:bodyPr>
          <a:lstStyle/>
          <a:p>
            <a:pPr algn="ctr">
              <a:lnSpc>
                <a:spcPct val="107000"/>
              </a:lnSpc>
              <a:spcAft>
                <a:spcPts val="800"/>
              </a:spcAft>
            </a:pP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K7QPP</a:t>
            </a:r>
            <a:b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50" dirty="0">
                <a:solidFill>
                  <a:srgbClr val="FFFF00"/>
                </a:solidFill>
                <a:latin typeface="Calibri" panose="020F0502020204030204" pitchFamily="34" charset="0"/>
                <a:ea typeface="Calibri" panose="020F0502020204030204" pitchFamily="34" charset="0"/>
                <a:cs typeface="Times New Roman" panose="02020603050405020304" pitchFamily="18" charset="0"/>
              </a:rPr>
              <a:t>AAR0SQ</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889260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TC104033919[[fn=Circuit]]</Template>
  <TotalTime>19867</TotalTime>
  <Words>4681</Words>
  <Application>Microsoft Office PowerPoint</Application>
  <PresentationFormat>Widescreen</PresentationFormat>
  <Paragraphs>326</Paragraphs>
  <Slides>55</Slides>
  <Notes>0</Notes>
  <HiddenSlides>0</HiddenSlides>
  <MMClips>26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Times New Roman</vt:lpstr>
      <vt:lpstr>Trebuchet MS</vt:lpstr>
      <vt:lpstr>Tw Cen MT</vt:lpstr>
      <vt:lpstr>Circuit</vt:lpstr>
      <vt:lpstr> DIGITAL COMMUNICATIONS  MAJ IRV EMMONS, S-6</vt:lpstr>
      <vt:lpstr>Common hardware</vt:lpstr>
      <vt:lpstr>Winlink 2000</vt:lpstr>
      <vt:lpstr>What is a digital mode?</vt:lpstr>
      <vt:lpstr>WHY ALL THE DIFFERENT MODES?</vt:lpstr>
      <vt:lpstr>Winlink 2000</vt:lpstr>
      <vt:lpstr>Winlink 2000 (continued)</vt:lpstr>
      <vt:lpstr>WinLink system connection</vt:lpstr>
      <vt:lpstr>SOFTWARE</vt:lpstr>
      <vt:lpstr>SENDING/RECEIVING MESSAGES</vt:lpstr>
      <vt:lpstr>Waterfall recognition</vt:lpstr>
      <vt:lpstr>Software - airmail</vt:lpstr>
      <vt:lpstr>Software – rms express</vt:lpstr>
      <vt:lpstr>Software - HRD/Digital Master 780</vt:lpstr>
      <vt:lpstr>digipan</vt:lpstr>
      <vt:lpstr>fldigi</vt:lpstr>
      <vt:lpstr>PACKET</vt:lpstr>
      <vt:lpstr>PACTOR</vt:lpstr>
      <vt:lpstr>PACTOR II</vt:lpstr>
      <vt:lpstr>Pactor III</vt:lpstr>
      <vt:lpstr>winmor</vt:lpstr>
      <vt:lpstr>Pactor vs Winmor</vt:lpstr>
      <vt:lpstr>How to identify the modes</vt:lpstr>
      <vt:lpstr>Digital modes (Keyboard conversations)</vt:lpstr>
      <vt:lpstr>AMTOR</vt:lpstr>
      <vt:lpstr>Cw</vt:lpstr>
      <vt:lpstr>PSK-31 (PHASE SHIFT KEYING)</vt:lpstr>
      <vt:lpstr>Psk-63 (PHASE SHIFT KEYING)</vt:lpstr>
      <vt:lpstr>RTTY (shifted to 1000 hz) – RADIO TELETYPE</vt:lpstr>
      <vt:lpstr>HELLSHREIBER AND FELD-HELL</vt:lpstr>
      <vt:lpstr>MFSK16</vt:lpstr>
      <vt:lpstr>OLIVIA 64/2000</vt:lpstr>
      <vt:lpstr>MT63/2000 long</vt:lpstr>
      <vt:lpstr>Throb-4</vt:lpstr>
      <vt:lpstr>jt65a</vt:lpstr>
      <vt:lpstr>WHAt you should know</vt:lpstr>
      <vt:lpstr>Digital ham bands</vt:lpstr>
      <vt:lpstr>Where to Find the Action</vt:lpstr>
      <vt:lpstr>Where to find the action (continued)</vt:lpstr>
      <vt:lpstr>MS-110A mode used by dod</vt:lpstr>
      <vt:lpstr>MS-110A serial tone (ST) Waveform</vt:lpstr>
      <vt:lpstr>MIL-std data modem terminal (ms-dmt)</vt:lpstr>
      <vt:lpstr>MARS automatic link establishment (ALE)</vt:lpstr>
      <vt:lpstr>MARS-ALE DISADVANTAGES</vt:lpstr>
      <vt:lpstr>com0com</vt:lpstr>
      <vt:lpstr>Ms-110A Data message terminal</vt:lpstr>
      <vt:lpstr>Block terminal</vt:lpstr>
      <vt:lpstr>Speed comparison of sending various modes</vt:lpstr>
      <vt:lpstr>SSTV – Scotty  1 – SLOW SCAN TV</vt:lpstr>
      <vt:lpstr>Over-the-horizon fps-118 military radar</vt:lpstr>
      <vt:lpstr>DIGIPEATERS</vt:lpstr>
      <vt:lpstr>Digital Ham modes</vt:lpstr>
      <vt:lpstr>Questions?</vt:lpstr>
      <vt:lpstr>DOMINO EX-8</vt:lpstr>
      <vt:lpstr>CONTESTIA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COMMUNICATIONS  MAJ IRV EMMONS, S-6</dc:title>
  <dc:creator>Irv Emmons</dc:creator>
  <cp:lastModifiedBy>Irv Emmons</cp:lastModifiedBy>
  <cp:revision>238</cp:revision>
  <cp:lastPrinted>2015-01-17T21:13:13Z</cp:lastPrinted>
  <dcterms:created xsi:type="dcterms:W3CDTF">2014-04-13T22:23:59Z</dcterms:created>
  <dcterms:modified xsi:type="dcterms:W3CDTF">2015-01-23T09:19:52Z</dcterms:modified>
</cp:coreProperties>
</file>